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7" r:id="rId3"/>
    <p:sldId id="258" r:id="rId4"/>
    <p:sldId id="264" r:id="rId5"/>
    <p:sldId id="259" r:id="rId6"/>
    <p:sldId id="260" r:id="rId7"/>
    <p:sldId id="261" r:id="rId8"/>
    <p:sldId id="262" r:id="rId9"/>
    <p:sldId id="263" r:id="rId10"/>
    <p:sldId id="265" r:id="rId11"/>
    <p:sldId id="266" r:id="rId12"/>
    <p:sldId id="268" r:id="rId13"/>
    <p:sldId id="271" r:id="rId14"/>
    <p:sldId id="269" r:id="rId15"/>
    <p:sldId id="270"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8DC4"/>
    <a:srgbClr val="62553E"/>
    <a:srgbClr val="C9BDA9"/>
    <a:srgbClr val="ABA091"/>
    <a:srgbClr val="B8B2A9"/>
    <a:srgbClr val="67822B"/>
    <a:srgbClr val="4D402D"/>
    <a:srgbClr val="FFBF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6382" autoAdjust="0"/>
    <p:restoredTop sz="94604"/>
  </p:normalViewPr>
  <p:slideViewPr>
    <p:cSldViewPr snapToGrid="0">
      <p:cViewPr varScale="1">
        <p:scale>
          <a:sx n="112" d="100"/>
          <a:sy n="112" d="100"/>
        </p:scale>
        <p:origin x="372"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391FC7-DD01-4F6B-97B7-8E63B0309B77}" type="doc">
      <dgm:prSet loTypeId="urn:microsoft.com/office/officeart/2005/8/layout/process1" loCatId="process" qsTypeId="urn:microsoft.com/office/officeart/2005/8/quickstyle/simple1" qsCatId="simple" csTypeId="urn:microsoft.com/office/officeart/2005/8/colors/accent1_2" csCatId="accent1" phldr="1"/>
      <dgm:spPr/>
    </dgm:pt>
    <dgm:pt modelId="{2DD4170D-8F5C-42E3-9D76-6892237D986F}">
      <dgm:prSet phldrT="[Texte]" custT="1"/>
      <dgm:spPr>
        <a:solidFill>
          <a:schemeClr val="accent5"/>
        </a:solidFill>
      </dgm:spPr>
      <dgm:t>
        <a:bodyPr/>
        <a:lstStyle/>
        <a:p>
          <a:r>
            <a:rPr lang="fr-FR" sz="2000" dirty="0"/>
            <a:t>Semaine 1</a:t>
          </a:r>
        </a:p>
        <a:p>
          <a:r>
            <a:rPr lang="fr-FR" sz="2000" dirty="0"/>
            <a:t>Démarrage du TP</a:t>
          </a:r>
        </a:p>
      </dgm:t>
    </dgm:pt>
    <dgm:pt modelId="{A719D447-B906-40DC-8F39-B0AD79CC58B5}" type="parTrans" cxnId="{190FFE2D-641A-4CCF-99F4-2288DA6F7C61}">
      <dgm:prSet/>
      <dgm:spPr/>
      <dgm:t>
        <a:bodyPr/>
        <a:lstStyle/>
        <a:p>
          <a:endParaRPr lang="fr-FR" sz="1400"/>
        </a:p>
      </dgm:t>
    </dgm:pt>
    <dgm:pt modelId="{D14B52D1-0DF9-4109-A0DE-0631F953A8EC}" type="sibTrans" cxnId="{190FFE2D-641A-4CCF-99F4-2288DA6F7C61}">
      <dgm:prSet custT="1"/>
      <dgm:spPr/>
      <dgm:t>
        <a:bodyPr/>
        <a:lstStyle/>
        <a:p>
          <a:endParaRPr lang="fr-FR" sz="1600"/>
        </a:p>
      </dgm:t>
    </dgm:pt>
    <dgm:pt modelId="{AFC442CB-35AE-479B-82E8-E24BCBEC9723}">
      <dgm:prSet phldrT="[Texte]" custT="1"/>
      <dgm:spPr>
        <a:solidFill>
          <a:schemeClr val="accent5"/>
        </a:solidFill>
        <a:ln>
          <a:solidFill>
            <a:schemeClr val="accent5"/>
          </a:solidFill>
        </a:ln>
      </dgm:spPr>
      <dgm:t>
        <a:bodyPr/>
        <a:lstStyle/>
        <a:p>
          <a:r>
            <a:rPr lang="fr-FR" sz="2000" dirty="0"/>
            <a:t>Semaine 2</a:t>
          </a:r>
        </a:p>
        <a:p>
          <a:r>
            <a:rPr lang="fr-FR" sz="2000" dirty="0"/>
            <a:t>Suite et fin du TP, finalisation de la présentation</a:t>
          </a:r>
        </a:p>
      </dgm:t>
    </dgm:pt>
    <dgm:pt modelId="{B619AC73-82AD-4109-B528-8B4AE55C761F}" type="parTrans" cxnId="{48A22294-4D46-4C03-BCD6-7CE94975AEDE}">
      <dgm:prSet/>
      <dgm:spPr/>
      <dgm:t>
        <a:bodyPr/>
        <a:lstStyle/>
        <a:p>
          <a:endParaRPr lang="fr-FR" sz="1400"/>
        </a:p>
      </dgm:t>
    </dgm:pt>
    <dgm:pt modelId="{157535A5-037A-403B-BC0E-E29FB72558EC}" type="sibTrans" cxnId="{48A22294-4D46-4C03-BCD6-7CE94975AEDE}">
      <dgm:prSet custT="1"/>
      <dgm:spPr/>
      <dgm:t>
        <a:bodyPr/>
        <a:lstStyle/>
        <a:p>
          <a:endParaRPr lang="fr-FR" sz="1600"/>
        </a:p>
      </dgm:t>
    </dgm:pt>
    <dgm:pt modelId="{F2DEF7E8-D855-4B2A-947F-6A05DA4D7610}">
      <dgm:prSet phldrT="[Texte]" custT="1"/>
      <dgm:spPr>
        <a:solidFill>
          <a:schemeClr val="accent5"/>
        </a:solidFill>
        <a:ln>
          <a:solidFill>
            <a:schemeClr val="accent5"/>
          </a:solidFill>
        </a:ln>
      </dgm:spPr>
      <dgm:t>
        <a:bodyPr/>
        <a:lstStyle/>
        <a:p>
          <a:r>
            <a:rPr lang="fr-FR" sz="2000" dirty="0"/>
            <a:t>Semaine 3</a:t>
          </a:r>
        </a:p>
        <a:p>
          <a:r>
            <a:rPr lang="fr-FR" sz="2000" dirty="0"/>
            <a:t>Présentation du travail des groupes et synthèse</a:t>
          </a:r>
        </a:p>
      </dgm:t>
    </dgm:pt>
    <dgm:pt modelId="{DBB81EF3-E018-4BBD-80F7-CB0491B438A4}" type="parTrans" cxnId="{03D57D5E-99F2-41E6-A43F-C68D7063AB2B}">
      <dgm:prSet/>
      <dgm:spPr/>
      <dgm:t>
        <a:bodyPr/>
        <a:lstStyle/>
        <a:p>
          <a:endParaRPr lang="fr-FR" sz="1400"/>
        </a:p>
      </dgm:t>
    </dgm:pt>
    <dgm:pt modelId="{A15B2360-F197-4E30-915B-645EB5353305}" type="sibTrans" cxnId="{03D57D5E-99F2-41E6-A43F-C68D7063AB2B}">
      <dgm:prSet/>
      <dgm:spPr/>
      <dgm:t>
        <a:bodyPr/>
        <a:lstStyle/>
        <a:p>
          <a:endParaRPr lang="fr-FR" sz="1400"/>
        </a:p>
      </dgm:t>
    </dgm:pt>
    <dgm:pt modelId="{5E316461-9380-4FD7-B2CE-2CEE3E1DB814}" type="pres">
      <dgm:prSet presAssocID="{C3391FC7-DD01-4F6B-97B7-8E63B0309B77}" presName="Name0" presStyleCnt="0">
        <dgm:presLayoutVars>
          <dgm:dir/>
          <dgm:resizeHandles val="exact"/>
        </dgm:presLayoutVars>
      </dgm:prSet>
      <dgm:spPr/>
    </dgm:pt>
    <dgm:pt modelId="{8D78233F-C2D7-4362-819C-FF6D3C223EFC}" type="pres">
      <dgm:prSet presAssocID="{2DD4170D-8F5C-42E3-9D76-6892237D986F}" presName="node" presStyleLbl="node1" presStyleIdx="0" presStyleCnt="3">
        <dgm:presLayoutVars>
          <dgm:bulletEnabled val="1"/>
        </dgm:presLayoutVars>
      </dgm:prSet>
      <dgm:spPr/>
      <dgm:t>
        <a:bodyPr/>
        <a:lstStyle/>
        <a:p>
          <a:endParaRPr lang="fr-FR"/>
        </a:p>
      </dgm:t>
    </dgm:pt>
    <dgm:pt modelId="{9A59A289-61D6-44B4-9647-C1BE8E7F6459}" type="pres">
      <dgm:prSet presAssocID="{D14B52D1-0DF9-4109-A0DE-0631F953A8EC}" presName="sibTrans" presStyleLbl="sibTrans2D1" presStyleIdx="0" presStyleCnt="2"/>
      <dgm:spPr/>
      <dgm:t>
        <a:bodyPr/>
        <a:lstStyle/>
        <a:p>
          <a:endParaRPr lang="fr-FR"/>
        </a:p>
      </dgm:t>
    </dgm:pt>
    <dgm:pt modelId="{F8594F3C-730F-4548-A20F-E529E2C2F210}" type="pres">
      <dgm:prSet presAssocID="{D14B52D1-0DF9-4109-A0DE-0631F953A8EC}" presName="connectorText" presStyleLbl="sibTrans2D1" presStyleIdx="0" presStyleCnt="2"/>
      <dgm:spPr/>
      <dgm:t>
        <a:bodyPr/>
        <a:lstStyle/>
        <a:p>
          <a:endParaRPr lang="fr-FR"/>
        </a:p>
      </dgm:t>
    </dgm:pt>
    <dgm:pt modelId="{DDD7498C-0420-44CB-8898-746241A0AD1A}" type="pres">
      <dgm:prSet presAssocID="{AFC442CB-35AE-479B-82E8-E24BCBEC9723}" presName="node" presStyleLbl="node1" presStyleIdx="1" presStyleCnt="3">
        <dgm:presLayoutVars>
          <dgm:bulletEnabled val="1"/>
        </dgm:presLayoutVars>
      </dgm:prSet>
      <dgm:spPr/>
      <dgm:t>
        <a:bodyPr/>
        <a:lstStyle/>
        <a:p>
          <a:endParaRPr lang="fr-FR"/>
        </a:p>
      </dgm:t>
    </dgm:pt>
    <dgm:pt modelId="{D6940CAE-2DDF-48AA-AFC0-E95D93EBAEFB}" type="pres">
      <dgm:prSet presAssocID="{157535A5-037A-403B-BC0E-E29FB72558EC}" presName="sibTrans" presStyleLbl="sibTrans2D1" presStyleIdx="1" presStyleCnt="2"/>
      <dgm:spPr/>
      <dgm:t>
        <a:bodyPr/>
        <a:lstStyle/>
        <a:p>
          <a:endParaRPr lang="fr-FR"/>
        </a:p>
      </dgm:t>
    </dgm:pt>
    <dgm:pt modelId="{3011FBDC-9FED-4316-95E0-9C4510A4A8E5}" type="pres">
      <dgm:prSet presAssocID="{157535A5-037A-403B-BC0E-E29FB72558EC}" presName="connectorText" presStyleLbl="sibTrans2D1" presStyleIdx="1" presStyleCnt="2"/>
      <dgm:spPr/>
      <dgm:t>
        <a:bodyPr/>
        <a:lstStyle/>
        <a:p>
          <a:endParaRPr lang="fr-FR"/>
        </a:p>
      </dgm:t>
    </dgm:pt>
    <dgm:pt modelId="{DD0F10F2-D9A8-4BDD-AE65-713007F6E24B}" type="pres">
      <dgm:prSet presAssocID="{F2DEF7E8-D855-4B2A-947F-6A05DA4D7610}" presName="node" presStyleLbl="node1" presStyleIdx="2" presStyleCnt="3">
        <dgm:presLayoutVars>
          <dgm:bulletEnabled val="1"/>
        </dgm:presLayoutVars>
      </dgm:prSet>
      <dgm:spPr/>
      <dgm:t>
        <a:bodyPr/>
        <a:lstStyle/>
        <a:p>
          <a:endParaRPr lang="fr-FR"/>
        </a:p>
      </dgm:t>
    </dgm:pt>
  </dgm:ptLst>
  <dgm:cxnLst>
    <dgm:cxn modelId="{EDFF385A-90A3-4229-B75F-01271E4824FD}" type="presOf" srcId="{C3391FC7-DD01-4F6B-97B7-8E63B0309B77}" destId="{5E316461-9380-4FD7-B2CE-2CEE3E1DB814}" srcOrd="0" destOrd="0" presId="urn:microsoft.com/office/officeart/2005/8/layout/process1"/>
    <dgm:cxn modelId="{029C03DD-8FC5-42E1-8948-E3466495C368}" type="presOf" srcId="{157535A5-037A-403B-BC0E-E29FB72558EC}" destId="{D6940CAE-2DDF-48AA-AFC0-E95D93EBAEFB}" srcOrd="0" destOrd="0" presId="urn:microsoft.com/office/officeart/2005/8/layout/process1"/>
    <dgm:cxn modelId="{3C9687F5-F0D9-4A82-9A3B-DECED58B31D3}" type="presOf" srcId="{D14B52D1-0DF9-4109-A0DE-0631F953A8EC}" destId="{F8594F3C-730F-4548-A20F-E529E2C2F210}" srcOrd="1" destOrd="0" presId="urn:microsoft.com/office/officeart/2005/8/layout/process1"/>
    <dgm:cxn modelId="{0FBDFEE8-EAF5-4975-94A9-AE87229BEF61}" type="presOf" srcId="{D14B52D1-0DF9-4109-A0DE-0631F953A8EC}" destId="{9A59A289-61D6-44B4-9647-C1BE8E7F6459}" srcOrd="0" destOrd="0" presId="urn:microsoft.com/office/officeart/2005/8/layout/process1"/>
    <dgm:cxn modelId="{ACDD6777-18A6-4CAA-B8DC-F209C5661EF5}" type="presOf" srcId="{157535A5-037A-403B-BC0E-E29FB72558EC}" destId="{3011FBDC-9FED-4316-95E0-9C4510A4A8E5}" srcOrd="1" destOrd="0" presId="urn:microsoft.com/office/officeart/2005/8/layout/process1"/>
    <dgm:cxn modelId="{48A22294-4D46-4C03-BCD6-7CE94975AEDE}" srcId="{C3391FC7-DD01-4F6B-97B7-8E63B0309B77}" destId="{AFC442CB-35AE-479B-82E8-E24BCBEC9723}" srcOrd="1" destOrd="0" parTransId="{B619AC73-82AD-4109-B528-8B4AE55C761F}" sibTransId="{157535A5-037A-403B-BC0E-E29FB72558EC}"/>
    <dgm:cxn modelId="{2006B96F-ACA6-4EC7-A0D8-F06DA245C509}" type="presOf" srcId="{2DD4170D-8F5C-42E3-9D76-6892237D986F}" destId="{8D78233F-C2D7-4362-819C-FF6D3C223EFC}" srcOrd="0" destOrd="0" presId="urn:microsoft.com/office/officeart/2005/8/layout/process1"/>
    <dgm:cxn modelId="{60AEFFB1-0C39-43D7-BDA6-574BCC9BE79F}" type="presOf" srcId="{AFC442CB-35AE-479B-82E8-E24BCBEC9723}" destId="{DDD7498C-0420-44CB-8898-746241A0AD1A}" srcOrd="0" destOrd="0" presId="urn:microsoft.com/office/officeart/2005/8/layout/process1"/>
    <dgm:cxn modelId="{03D57D5E-99F2-41E6-A43F-C68D7063AB2B}" srcId="{C3391FC7-DD01-4F6B-97B7-8E63B0309B77}" destId="{F2DEF7E8-D855-4B2A-947F-6A05DA4D7610}" srcOrd="2" destOrd="0" parTransId="{DBB81EF3-E018-4BBD-80F7-CB0491B438A4}" sibTransId="{A15B2360-F197-4E30-915B-645EB5353305}"/>
    <dgm:cxn modelId="{F014E792-1FBB-46E6-BF0E-B422EE53B897}" type="presOf" srcId="{F2DEF7E8-D855-4B2A-947F-6A05DA4D7610}" destId="{DD0F10F2-D9A8-4BDD-AE65-713007F6E24B}" srcOrd="0" destOrd="0" presId="urn:microsoft.com/office/officeart/2005/8/layout/process1"/>
    <dgm:cxn modelId="{190FFE2D-641A-4CCF-99F4-2288DA6F7C61}" srcId="{C3391FC7-DD01-4F6B-97B7-8E63B0309B77}" destId="{2DD4170D-8F5C-42E3-9D76-6892237D986F}" srcOrd="0" destOrd="0" parTransId="{A719D447-B906-40DC-8F39-B0AD79CC58B5}" sibTransId="{D14B52D1-0DF9-4109-A0DE-0631F953A8EC}"/>
    <dgm:cxn modelId="{160926D5-1EEA-426E-BA3B-6D63349C8521}" type="presParOf" srcId="{5E316461-9380-4FD7-B2CE-2CEE3E1DB814}" destId="{8D78233F-C2D7-4362-819C-FF6D3C223EFC}" srcOrd="0" destOrd="0" presId="urn:microsoft.com/office/officeart/2005/8/layout/process1"/>
    <dgm:cxn modelId="{F10F31A8-5AB9-4D9F-8180-486B1CAD6EE4}" type="presParOf" srcId="{5E316461-9380-4FD7-B2CE-2CEE3E1DB814}" destId="{9A59A289-61D6-44B4-9647-C1BE8E7F6459}" srcOrd="1" destOrd="0" presId="urn:microsoft.com/office/officeart/2005/8/layout/process1"/>
    <dgm:cxn modelId="{C6E48F53-DBFF-4180-9D79-3889D0CFB891}" type="presParOf" srcId="{9A59A289-61D6-44B4-9647-C1BE8E7F6459}" destId="{F8594F3C-730F-4548-A20F-E529E2C2F210}" srcOrd="0" destOrd="0" presId="urn:microsoft.com/office/officeart/2005/8/layout/process1"/>
    <dgm:cxn modelId="{AA88343D-F408-449E-9DC7-27BEDE862CDE}" type="presParOf" srcId="{5E316461-9380-4FD7-B2CE-2CEE3E1DB814}" destId="{DDD7498C-0420-44CB-8898-746241A0AD1A}" srcOrd="2" destOrd="0" presId="urn:microsoft.com/office/officeart/2005/8/layout/process1"/>
    <dgm:cxn modelId="{0E5C9322-8184-4EDF-93E6-9818141B0BFB}" type="presParOf" srcId="{5E316461-9380-4FD7-B2CE-2CEE3E1DB814}" destId="{D6940CAE-2DDF-48AA-AFC0-E95D93EBAEFB}" srcOrd="3" destOrd="0" presId="urn:microsoft.com/office/officeart/2005/8/layout/process1"/>
    <dgm:cxn modelId="{D123D7AC-4EC6-4EDC-8E58-054967DB9D34}" type="presParOf" srcId="{D6940CAE-2DDF-48AA-AFC0-E95D93EBAEFB}" destId="{3011FBDC-9FED-4316-95E0-9C4510A4A8E5}" srcOrd="0" destOrd="0" presId="urn:microsoft.com/office/officeart/2005/8/layout/process1"/>
    <dgm:cxn modelId="{3436F636-A794-4250-B903-E343AC855D6E}" type="presParOf" srcId="{5E316461-9380-4FD7-B2CE-2CEE3E1DB814}" destId="{DD0F10F2-D9A8-4BDD-AE65-713007F6E24B}" srcOrd="4" destOrd="0" presId="urn:microsoft.com/office/officeart/2005/8/layout/process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78233F-C2D7-4362-819C-FF6D3C223EFC}">
      <dsp:nvSpPr>
        <dsp:cNvPr id="0" name=""/>
        <dsp:cNvSpPr/>
      </dsp:nvSpPr>
      <dsp:spPr>
        <a:xfrm>
          <a:off x="15739" y="0"/>
          <a:ext cx="3023177" cy="1374740"/>
        </a:xfrm>
        <a:prstGeom prst="roundRect">
          <a:avLst>
            <a:gd name="adj" fmla="val 10000"/>
          </a:avLst>
        </a:prstGeom>
        <a:solidFill>
          <a:schemeClr val="accent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fr-FR" sz="2000" kern="1200" dirty="0"/>
            <a:t>Semaine 1</a:t>
          </a:r>
        </a:p>
        <a:p>
          <a:pPr lvl="0" algn="ctr" defTabSz="889000">
            <a:lnSpc>
              <a:spcPct val="90000"/>
            </a:lnSpc>
            <a:spcBef>
              <a:spcPct val="0"/>
            </a:spcBef>
            <a:spcAft>
              <a:spcPct val="35000"/>
            </a:spcAft>
          </a:pPr>
          <a:r>
            <a:rPr lang="fr-FR" sz="2000" kern="1200" dirty="0"/>
            <a:t>Démarrage du TP</a:t>
          </a:r>
        </a:p>
      </dsp:txBody>
      <dsp:txXfrm>
        <a:off x="56004" y="40265"/>
        <a:ext cx="2942647" cy="1294210"/>
      </dsp:txXfrm>
    </dsp:sp>
    <dsp:sp modelId="{9A59A289-61D6-44B4-9647-C1BE8E7F6459}">
      <dsp:nvSpPr>
        <dsp:cNvPr id="0" name=""/>
        <dsp:cNvSpPr/>
      </dsp:nvSpPr>
      <dsp:spPr>
        <a:xfrm>
          <a:off x="3341235" y="312495"/>
          <a:ext cx="640913" cy="7497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fr-FR" sz="1600" kern="1200"/>
        </a:p>
      </dsp:txBody>
      <dsp:txXfrm>
        <a:off x="3341235" y="462445"/>
        <a:ext cx="448639" cy="449848"/>
      </dsp:txXfrm>
    </dsp:sp>
    <dsp:sp modelId="{DDD7498C-0420-44CB-8898-746241A0AD1A}">
      <dsp:nvSpPr>
        <dsp:cNvPr id="0" name=""/>
        <dsp:cNvSpPr/>
      </dsp:nvSpPr>
      <dsp:spPr>
        <a:xfrm>
          <a:off x="4248188" y="0"/>
          <a:ext cx="3023177" cy="1374740"/>
        </a:xfrm>
        <a:prstGeom prst="roundRect">
          <a:avLst>
            <a:gd name="adj" fmla="val 10000"/>
          </a:avLst>
        </a:prstGeom>
        <a:solidFill>
          <a:schemeClr val="accent5"/>
        </a:solidFill>
        <a:ln w="15875" cap="flat" cmpd="sng" algn="ctr">
          <a:solidFill>
            <a:schemeClr val="accent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fr-FR" sz="2000" kern="1200" dirty="0"/>
            <a:t>Semaine 2</a:t>
          </a:r>
        </a:p>
        <a:p>
          <a:pPr lvl="0" algn="ctr" defTabSz="889000">
            <a:lnSpc>
              <a:spcPct val="90000"/>
            </a:lnSpc>
            <a:spcBef>
              <a:spcPct val="0"/>
            </a:spcBef>
            <a:spcAft>
              <a:spcPct val="35000"/>
            </a:spcAft>
          </a:pPr>
          <a:r>
            <a:rPr lang="fr-FR" sz="2000" kern="1200" dirty="0"/>
            <a:t>Suite et fin du TP, finalisation de la présentation</a:t>
          </a:r>
        </a:p>
      </dsp:txBody>
      <dsp:txXfrm>
        <a:off x="4288453" y="40265"/>
        <a:ext cx="2942647" cy="1294210"/>
      </dsp:txXfrm>
    </dsp:sp>
    <dsp:sp modelId="{D6940CAE-2DDF-48AA-AFC0-E95D93EBAEFB}">
      <dsp:nvSpPr>
        <dsp:cNvPr id="0" name=""/>
        <dsp:cNvSpPr/>
      </dsp:nvSpPr>
      <dsp:spPr>
        <a:xfrm>
          <a:off x="7573684" y="312495"/>
          <a:ext cx="640913" cy="7497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fr-FR" sz="1600" kern="1200"/>
        </a:p>
      </dsp:txBody>
      <dsp:txXfrm>
        <a:off x="7573684" y="462445"/>
        <a:ext cx="448639" cy="449848"/>
      </dsp:txXfrm>
    </dsp:sp>
    <dsp:sp modelId="{DD0F10F2-D9A8-4BDD-AE65-713007F6E24B}">
      <dsp:nvSpPr>
        <dsp:cNvPr id="0" name=""/>
        <dsp:cNvSpPr/>
      </dsp:nvSpPr>
      <dsp:spPr>
        <a:xfrm>
          <a:off x="8480637" y="0"/>
          <a:ext cx="3023177" cy="1374740"/>
        </a:xfrm>
        <a:prstGeom prst="roundRect">
          <a:avLst>
            <a:gd name="adj" fmla="val 10000"/>
          </a:avLst>
        </a:prstGeom>
        <a:solidFill>
          <a:schemeClr val="accent5"/>
        </a:solidFill>
        <a:ln w="15875" cap="flat" cmpd="sng" algn="ctr">
          <a:solidFill>
            <a:schemeClr val="accent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fr-FR" sz="2000" kern="1200" dirty="0"/>
            <a:t>Semaine 3</a:t>
          </a:r>
        </a:p>
        <a:p>
          <a:pPr lvl="0" algn="ctr" defTabSz="889000">
            <a:lnSpc>
              <a:spcPct val="90000"/>
            </a:lnSpc>
            <a:spcBef>
              <a:spcPct val="0"/>
            </a:spcBef>
            <a:spcAft>
              <a:spcPct val="35000"/>
            </a:spcAft>
          </a:pPr>
          <a:r>
            <a:rPr lang="fr-FR" sz="2000" kern="1200" dirty="0"/>
            <a:t>Présentation du travail des groupes et synthèse</a:t>
          </a:r>
        </a:p>
      </dsp:txBody>
      <dsp:txXfrm>
        <a:off x="8520902" y="40265"/>
        <a:ext cx="2942647" cy="129421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jpg>
</file>

<file path=ppt/media/image3.png>
</file>

<file path=ppt/media/image4.png>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98A5FA-8F0A-4416-A5C2-E78A06059D0C}" type="datetimeFigureOut">
              <a:rPr lang="fr-FR" smtClean="0"/>
              <a:t>30/01/2023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15A3FD-5357-496E-805B-543A8EF6F4E7}" type="slidenum">
              <a:rPr lang="fr-FR" smtClean="0"/>
              <a:t>‹N°›</a:t>
            </a:fld>
            <a:endParaRPr lang="fr-FR"/>
          </a:p>
        </p:txBody>
      </p:sp>
    </p:spTree>
    <p:extLst>
      <p:ext uri="{BB962C8B-B14F-4D97-AF65-F5344CB8AC3E}">
        <p14:creationId xmlns:p14="http://schemas.microsoft.com/office/powerpoint/2010/main" val="28794480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rgbClr val="C9BDA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rgbClr val="62553E"/>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2927044"/>
            <a:ext cx="10058400" cy="1398067"/>
          </a:xfrm>
          <a:ln>
            <a:noFill/>
          </a:ln>
        </p:spPr>
        <p:txBody>
          <a:bodyPr anchor="b">
            <a:normAutofit/>
          </a:bodyPr>
          <a:lstStyle>
            <a:lvl1pPr algn="l">
              <a:lnSpc>
                <a:spcPct val="85000"/>
              </a:lnSpc>
              <a:defRPr sz="7200" spc="-50" baseline="0">
                <a:solidFill>
                  <a:schemeClr val="accent1"/>
                </a:solidFill>
              </a:defRPr>
            </a:lvl1pPr>
          </a:lstStyle>
          <a:p>
            <a:r>
              <a:rPr lang="fr-FR" dirty="0"/>
              <a:t>Modifiez le style du titre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accent1"/>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fr-FR" dirty="0"/>
              <a:t>Modifiez le style des sous-titres du masque</a:t>
            </a:r>
            <a:endParaRPr lang="en-US" dirty="0"/>
          </a:p>
        </p:txBody>
      </p:sp>
      <p:sp>
        <p:nvSpPr>
          <p:cNvPr id="4" name="Date Placeholder 3"/>
          <p:cNvSpPr>
            <a:spLocks noGrp="1"/>
          </p:cNvSpPr>
          <p:nvPr>
            <p:ph type="dt" sz="half" idx="10"/>
          </p:nvPr>
        </p:nvSpPr>
        <p:spPr/>
        <p:txBody>
          <a:bodyPr/>
          <a:lstStyle>
            <a:lvl1pPr>
              <a:defRPr sz="1100"/>
            </a:lvl1pPr>
          </a:lstStyle>
          <a:p>
            <a:fld id="{083690E8-6EB9-4D50-99B0-6570114ECF94}" type="datetime1">
              <a:rPr lang="fr-FR" smtClean="0"/>
              <a:pPr/>
              <a:t>30/01/2023</a:t>
            </a:fld>
            <a:endParaRPr lang="fr-FR"/>
          </a:p>
        </p:txBody>
      </p:sp>
      <p:sp>
        <p:nvSpPr>
          <p:cNvPr id="5" name="Footer Placeholder 4"/>
          <p:cNvSpPr>
            <a:spLocks noGrp="1"/>
          </p:cNvSpPr>
          <p:nvPr>
            <p:ph type="ftr" sz="quarter" idx="11"/>
          </p:nvPr>
        </p:nvSpPr>
        <p:spPr/>
        <p:txBody>
          <a:bodyPr/>
          <a:lstStyle>
            <a:lvl1pPr>
              <a:defRPr sz="1100"/>
            </a:lvl1pPr>
          </a:lstStyle>
          <a:p>
            <a:r>
              <a:rPr lang="fr-FR"/>
              <a:t>Emilien Durif - Xavier Pessoles</a:t>
            </a:r>
          </a:p>
        </p:txBody>
      </p:sp>
      <p:sp>
        <p:nvSpPr>
          <p:cNvPr id="6" name="Slide Number Placeholder 5"/>
          <p:cNvSpPr>
            <a:spLocks noGrp="1"/>
          </p:cNvSpPr>
          <p:nvPr>
            <p:ph type="sldNum" sz="quarter" idx="12"/>
          </p:nvPr>
        </p:nvSpPr>
        <p:spPr/>
        <p:txBody>
          <a:bodyPr/>
          <a:lstStyle>
            <a:lvl1pPr>
              <a:defRPr sz="1100"/>
            </a:lvl1pPr>
          </a:lstStyle>
          <a:p>
            <a:fld id="{956FD943-6D90-4B00-A69F-9AB9CE3206A3}" type="slidenum">
              <a:rPr lang="fr-FR" smtClean="0"/>
              <a:pPr/>
              <a:t>‹N°›</a:t>
            </a:fld>
            <a:endParaRPr lang="fr-FR" dirty="0"/>
          </a:p>
        </p:txBody>
      </p:sp>
      <p:cxnSp>
        <p:nvCxnSpPr>
          <p:cNvPr id="9" name="Straight Connector 8"/>
          <p:cNvCxnSpPr>
            <a:cxnSpLocks/>
          </p:cNvCxnSpPr>
          <p:nvPr/>
        </p:nvCxnSpPr>
        <p:spPr>
          <a:xfrm>
            <a:off x="1097280" y="4325111"/>
            <a:ext cx="100584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pic>
        <p:nvPicPr>
          <p:cNvPr id="10" name="Image 9">
            <a:extLst>
              <a:ext uri="{FF2B5EF4-FFF2-40B4-BE49-F238E27FC236}">
                <a16:creationId xmlns:a16="http://schemas.microsoft.com/office/drawing/2014/main" id="{F132D1C5-F9D5-4B30-ADEC-A6C002A3B44B}"/>
              </a:ext>
            </a:extLst>
          </p:cNvPr>
          <p:cNvPicPr>
            <a:picLocks noChangeAspect="1"/>
          </p:cNvPicPr>
          <p:nvPr userDrawn="1"/>
        </p:nvPicPr>
        <p:blipFill>
          <a:blip r:embed="rId2"/>
          <a:stretch>
            <a:fillRect/>
          </a:stretch>
        </p:blipFill>
        <p:spPr>
          <a:xfrm>
            <a:off x="0" y="542073"/>
            <a:ext cx="12188825" cy="2082712"/>
          </a:xfrm>
          <a:prstGeom prst="rect">
            <a:avLst/>
          </a:prstGeom>
        </p:spPr>
      </p:pic>
    </p:spTree>
    <p:extLst>
      <p:ext uri="{BB962C8B-B14F-4D97-AF65-F5344CB8AC3E}">
        <p14:creationId xmlns:p14="http://schemas.microsoft.com/office/powerpoint/2010/main" val="1205857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0AE660E-0E73-4EA5-9DC7-2419A03FA610}" type="datetime1">
              <a:rPr lang="fr-FR" smtClean="0"/>
              <a:t>30/01/2023</a:t>
            </a:fld>
            <a:endParaRPr lang="fr-FR"/>
          </a:p>
        </p:txBody>
      </p:sp>
      <p:sp>
        <p:nvSpPr>
          <p:cNvPr id="5" name="Footer Placeholder 4"/>
          <p:cNvSpPr>
            <a:spLocks noGrp="1"/>
          </p:cNvSpPr>
          <p:nvPr>
            <p:ph type="ftr" sz="quarter" idx="11"/>
          </p:nvPr>
        </p:nvSpPr>
        <p:spPr/>
        <p:txBody>
          <a:bodyPr/>
          <a:lstStyle/>
          <a:p>
            <a:r>
              <a:rPr lang="fr-FR"/>
              <a:t>Emilien Durif - Xavier Pessoles</a:t>
            </a:r>
          </a:p>
        </p:txBody>
      </p:sp>
      <p:sp>
        <p:nvSpPr>
          <p:cNvPr id="6" name="Slide Number Placeholder 5"/>
          <p:cNvSpPr>
            <a:spLocks noGrp="1"/>
          </p:cNvSpPr>
          <p:nvPr>
            <p:ph type="sldNum" sz="quarter" idx="12"/>
          </p:nvPr>
        </p:nvSpPr>
        <p:spPr/>
        <p:txBody>
          <a:bodyPr/>
          <a:lstStyle/>
          <a:p>
            <a:fld id="{956FD943-6D90-4B00-A69F-9AB9CE3206A3}" type="slidenum">
              <a:rPr lang="fr-FR" smtClean="0"/>
              <a:t>‹N°›</a:t>
            </a:fld>
            <a:endParaRPr lang="fr-FR"/>
          </a:p>
        </p:txBody>
      </p:sp>
    </p:spTree>
    <p:extLst>
      <p:ext uri="{BB962C8B-B14F-4D97-AF65-F5344CB8AC3E}">
        <p14:creationId xmlns:p14="http://schemas.microsoft.com/office/powerpoint/2010/main" val="25181093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209EEC30-7159-48BD-919E-B88BF5B4871D}" type="datetime1">
              <a:rPr lang="fr-FR" smtClean="0"/>
              <a:t>30/01/2023</a:t>
            </a:fld>
            <a:endParaRPr lang="fr-FR"/>
          </a:p>
        </p:txBody>
      </p:sp>
      <p:sp>
        <p:nvSpPr>
          <p:cNvPr id="5" name="Footer Placeholder 4"/>
          <p:cNvSpPr>
            <a:spLocks noGrp="1"/>
          </p:cNvSpPr>
          <p:nvPr>
            <p:ph type="ftr" sz="quarter" idx="11"/>
          </p:nvPr>
        </p:nvSpPr>
        <p:spPr/>
        <p:txBody>
          <a:bodyPr/>
          <a:lstStyle/>
          <a:p>
            <a:r>
              <a:rPr lang="fr-FR"/>
              <a:t>Emilien Durif - Xavier Pessoles</a:t>
            </a:r>
          </a:p>
        </p:txBody>
      </p:sp>
      <p:sp>
        <p:nvSpPr>
          <p:cNvPr id="6" name="Slide Number Placeholder 5"/>
          <p:cNvSpPr>
            <a:spLocks noGrp="1"/>
          </p:cNvSpPr>
          <p:nvPr>
            <p:ph type="sldNum" sz="quarter" idx="12"/>
          </p:nvPr>
        </p:nvSpPr>
        <p:spPr/>
        <p:txBody>
          <a:bodyPr/>
          <a:lstStyle/>
          <a:p>
            <a:fld id="{956FD943-6D90-4B00-A69F-9AB9CE3206A3}" type="slidenum">
              <a:rPr lang="fr-FR" smtClean="0"/>
              <a:t>‹N°›</a:t>
            </a:fld>
            <a:endParaRPr lang="fr-FR"/>
          </a:p>
        </p:txBody>
      </p:sp>
    </p:spTree>
    <p:extLst>
      <p:ext uri="{BB962C8B-B14F-4D97-AF65-F5344CB8AC3E}">
        <p14:creationId xmlns:p14="http://schemas.microsoft.com/office/powerpoint/2010/main" val="1466102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fr-FR"/>
              <a:t>Modifiez le style du titre</a:t>
            </a:r>
            <a:endParaRPr lang="en-US" dirty="0"/>
          </a:p>
        </p:txBody>
      </p:sp>
      <p:sp>
        <p:nvSpPr>
          <p:cNvPr id="3" name="Content Placeholder 2"/>
          <p:cNvSpPr>
            <a:spLocks noGrp="1"/>
          </p:cNvSpPr>
          <p:nvPr>
            <p:ph idx="1"/>
          </p:nvPr>
        </p:nvSpPr>
        <p:spPr/>
        <p:txBody>
          <a:bodyPr/>
          <a:lstStyle>
            <a:lvl2pPr marL="384048" indent="-182880">
              <a:buSzPct val="80000"/>
              <a:buFont typeface="Wingdings" panose="05000000000000000000" pitchFamily="2" charset="2"/>
              <a:buChar char="q"/>
              <a:defRPr/>
            </a:lvl2pPr>
            <a:lvl3pPr marL="566928" indent="-182880">
              <a:buSzPct val="80000"/>
              <a:buFont typeface="Wingdings" panose="05000000000000000000" pitchFamily="2" charset="2"/>
              <a:buChar char="q"/>
              <a:defRPr/>
            </a:lvl3pPr>
            <a:lvl4pPr marL="749808" indent="-182880">
              <a:buSzPct val="80000"/>
              <a:buFont typeface="Wingdings" panose="05000000000000000000" pitchFamily="2" charset="2"/>
              <a:buChar char="q"/>
              <a:defRPr/>
            </a:lvl4pPr>
            <a:lvl5pPr marL="932688" indent="-182880">
              <a:buSzPct val="80000"/>
              <a:buFont typeface="Wingdings" panose="05000000000000000000" pitchFamily="2" charset="2"/>
              <a:buChar char="q"/>
              <a:defRPr/>
            </a:lvl5pPr>
          </a:lstStyle>
          <a:p>
            <a:pPr lvl="0"/>
            <a:r>
              <a:rPr lang="fr-FR" dirty="0"/>
              <a:t>Cliquez pour modifier les styles du texte du masque</a:t>
            </a:r>
          </a:p>
          <a:p>
            <a:pPr lvl="1"/>
            <a:r>
              <a:rPr lang="fr-FR" dirty="0"/>
              <a:t> Deuxième niveau</a:t>
            </a:r>
          </a:p>
          <a:p>
            <a:pPr lvl="2"/>
            <a:r>
              <a:rPr lang="fr-FR" dirty="0"/>
              <a:t> Troisième niveau</a:t>
            </a:r>
          </a:p>
          <a:p>
            <a:pPr lvl="3"/>
            <a:r>
              <a:rPr lang="fr-FR" dirty="0"/>
              <a:t> Quatrième niveau</a:t>
            </a:r>
          </a:p>
          <a:p>
            <a:pPr lvl="4"/>
            <a:r>
              <a:rPr lang="fr-FR" dirty="0"/>
              <a:t> Cinquième niveau</a:t>
            </a:r>
            <a:endParaRPr lang="en-US" dirty="0"/>
          </a:p>
        </p:txBody>
      </p:sp>
      <p:sp>
        <p:nvSpPr>
          <p:cNvPr id="4" name="Date Placeholder 3"/>
          <p:cNvSpPr>
            <a:spLocks noGrp="1"/>
          </p:cNvSpPr>
          <p:nvPr>
            <p:ph type="dt" sz="half" idx="10"/>
          </p:nvPr>
        </p:nvSpPr>
        <p:spPr/>
        <p:txBody>
          <a:bodyPr/>
          <a:lstStyle/>
          <a:p>
            <a:fld id="{8F29FABF-E80A-495C-9336-B7587141AD88}" type="datetime1">
              <a:rPr lang="fr-FR" smtClean="0"/>
              <a:t>30/01/2023</a:t>
            </a:fld>
            <a:endParaRPr lang="fr-FR"/>
          </a:p>
        </p:txBody>
      </p:sp>
      <p:sp>
        <p:nvSpPr>
          <p:cNvPr id="5" name="Footer Placeholder 4"/>
          <p:cNvSpPr>
            <a:spLocks noGrp="1"/>
          </p:cNvSpPr>
          <p:nvPr>
            <p:ph type="ftr" sz="quarter" idx="11"/>
          </p:nvPr>
        </p:nvSpPr>
        <p:spPr/>
        <p:txBody>
          <a:bodyPr/>
          <a:lstStyle/>
          <a:p>
            <a:r>
              <a:rPr lang="fr-FR"/>
              <a:t>Emilien Durif - Xavier Pessoles</a:t>
            </a:r>
          </a:p>
        </p:txBody>
      </p:sp>
      <p:sp>
        <p:nvSpPr>
          <p:cNvPr id="6" name="Slide Number Placeholder 5"/>
          <p:cNvSpPr>
            <a:spLocks noGrp="1"/>
          </p:cNvSpPr>
          <p:nvPr>
            <p:ph type="sldNum" sz="quarter" idx="12"/>
          </p:nvPr>
        </p:nvSpPr>
        <p:spPr/>
        <p:txBody>
          <a:bodyPr/>
          <a:lstStyle/>
          <a:p>
            <a:fld id="{956FD943-6D90-4B00-A69F-9AB9CE3206A3}" type="slidenum">
              <a:rPr lang="fr-FR" smtClean="0"/>
              <a:t>‹N°›</a:t>
            </a:fld>
            <a:endParaRPr lang="fr-FR"/>
          </a:p>
        </p:txBody>
      </p:sp>
    </p:spTree>
    <p:extLst>
      <p:ext uri="{BB962C8B-B14F-4D97-AF65-F5344CB8AC3E}">
        <p14:creationId xmlns:p14="http://schemas.microsoft.com/office/powerpoint/2010/main" val="1027188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fr-FR"/>
              <a:t>Modifiez le style du titre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AFB32791-F8EC-4A6B-8875-0772A0F6D4E8}" type="datetime1">
              <a:rPr lang="fr-FR" smtClean="0"/>
              <a:t>30/01/2023</a:t>
            </a:fld>
            <a:endParaRPr lang="fr-FR"/>
          </a:p>
        </p:txBody>
      </p:sp>
      <p:sp>
        <p:nvSpPr>
          <p:cNvPr id="5" name="Footer Placeholder 4"/>
          <p:cNvSpPr>
            <a:spLocks noGrp="1"/>
          </p:cNvSpPr>
          <p:nvPr>
            <p:ph type="ftr" sz="quarter" idx="11"/>
          </p:nvPr>
        </p:nvSpPr>
        <p:spPr/>
        <p:txBody>
          <a:bodyPr/>
          <a:lstStyle/>
          <a:p>
            <a:r>
              <a:rPr lang="fr-FR"/>
              <a:t>Emilien Durif - Xavier Pessoles</a:t>
            </a:r>
          </a:p>
        </p:txBody>
      </p:sp>
      <p:sp>
        <p:nvSpPr>
          <p:cNvPr id="6" name="Slide Number Placeholder 5"/>
          <p:cNvSpPr>
            <a:spLocks noGrp="1"/>
          </p:cNvSpPr>
          <p:nvPr>
            <p:ph type="sldNum" sz="quarter" idx="12"/>
          </p:nvPr>
        </p:nvSpPr>
        <p:spPr/>
        <p:txBody>
          <a:bodyPr/>
          <a:lstStyle/>
          <a:p>
            <a:fld id="{956FD943-6D90-4B00-A69F-9AB9CE3206A3}" type="slidenum">
              <a:rPr lang="fr-FR" smtClean="0"/>
              <a:t>‹N°›</a:t>
            </a:fld>
            <a:endParaRPr lang="fr-F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8058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le 7"/>
          <p:cNvSpPr>
            <a:spLocks noGrp="1"/>
          </p:cNvSpPr>
          <p:nvPr>
            <p:ph type="title"/>
          </p:nvPr>
        </p:nvSpPr>
        <p:spPr>
          <a:xfrm>
            <a:off x="339365" y="33091"/>
            <a:ext cx="11513267" cy="796250"/>
          </a:xfrm>
        </p:spPr>
        <p:txBody>
          <a:bodyPr/>
          <a:lstStyle/>
          <a:p>
            <a:r>
              <a:rPr lang="fr-FR" dirty="0"/>
              <a:t>Modifiez le style du titre</a:t>
            </a:r>
            <a:endParaRPr lang="en-US" dirty="0"/>
          </a:p>
        </p:txBody>
      </p:sp>
      <p:sp>
        <p:nvSpPr>
          <p:cNvPr id="3" name="Content Placeholder 2"/>
          <p:cNvSpPr>
            <a:spLocks noGrp="1"/>
          </p:cNvSpPr>
          <p:nvPr>
            <p:ph sz="half" idx="1"/>
          </p:nvPr>
        </p:nvSpPr>
        <p:spPr>
          <a:xfrm>
            <a:off x="339365" y="967563"/>
            <a:ext cx="5695674" cy="5273749"/>
          </a:xfrm>
        </p:spPr>
        <p:txBody>
          <a:bodyPr/>
          <a:lstStyle>
            <a:lvl2pPr marL="544068" indent="-342900">
              <a:buSzPct val="80000"/>
              <a:buFont typeface="Wingdings" panose="05000000000000000000" pitchFamily="2" charset="2"/>
              <a:buChar char="q"/>
              <a:defRPr/>
            </a:lvl2pPr>
            <a:lvl3pPr marL="726948" indent="-342900">
              <a:buSzPct val="80000"/>
              <a:buFont typeface="Wingdings" panose="05000000000000000000" pitchFamily="2" charset="2"/>
              <a:buChar char="q"/>
              <a:defRPr/>
            </a:lvl3pPr>
            <a:lvl4pPr marL="909828" indent="-342900">
              <a:buSzPct val="80000"/>
              <a:buFont typeface="Wingdings" panose="05000000000000000000" pitchFamily="2" charset="2"/>
              <a:buChar char="q"/>
              <a:defRPr/>
            </a:lvl4pPr>
            <a:lvl5pPr marL="1092708" indent="-342900">
              <a:buSzPct val="80000"/>
              <a:buFont typeface="Wingdings" panose="05000000000000000000" pitchFamily="2" charset="2"/>
              <a:buChar char="q"/>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4" name="Content Placeholder 3"/>
          <p:cNvSpPr>
            <a:spLocks noGrp="1"/>
          </p:cNvSpPr>
          <p:nvPr>
            <p:ph sz="half" idx="2"/>
          </p:nvPr>
        </p:nvSpPr>
        <p:spPr>
          <a:xfrm>
            <a:off x="6156963" y="967562"/>
            <a:ext cx="5695669" cy="5273749"/>
          </a:xfrm>
        </p:spPr>
        <p:txBody>
          <a:bodyPr/>
          <a:lstStyle>
            <a:lvl2pPr marL="384048" indent="-182880">
              <a:buSzPct val="80000"/>
              <a:buFont typeface="Wingdings" panose="05000000000000000000" pitchFamily="2" charset="2"/>
              <a:buChar char="q"/>
              <a:defRPr/>
            </a:lvl2pPr>
            <a:lvl3pPr marL="566928" indent="-182880">
              <a:buSzPct val="80000"/>
              <a:buFont typeface="Wingdings" panose="05000000000000000000" pitchFamily="2" charset="2"/>
              <a:buChar char="q"/>
              <a:defRPr/>
            </a:lvl3pPr>
            <a:lvl4pPr marL="749808" indent="-182880">
              <a:buSzPct val="80000"/>
              <a:buFont typeface="Wingdings" panose="05000000000000000000" pitchFamily="2" charset="2"/>
              <a:buChar char="q"/>
              <a:defRPr/>
            </a:lvl4pPr>
            <a:lvl5pPr marL="932688" indent="-182880">
              <a:buSzPct val="80000"/>
              <a:buFont typeface="Wingdings" panose="05000000000000000000" pitchFamily="2" charset="2"/>
              <a:buChar char="q"/>
              <a:defRPr/>
            </a:lvl5pPr>
          </a:lstStyle>
          <a:p>
            <a:pPr lvl="0"/>
            <a:r>
              <a:rPr lang="fr-FR" dirty="0"/>
              <a:t>Cliquez pour modifier les styles du texte du masque</a:t>
            </a:r>
          </a:p>
          <a:p>
            <a:pPr lvl="1"/>
            <a:r>
              <a:rPr lang="fr-FR" dirty="0"/>
              <a:t> Deuxième niveau</a:t>
            </a:r>
          </a:p>
          <a:p>
            <a:pPr lvl="2"/>
            <a:r>
              <a:rPr lang="fr-FR" dirty="0"/>
              <a:t> Troisième niveau</a:t>
            </a:r>
          </a:p>
          <a:p>
            <a:pPr lvl="3"/>
            <a:r>
              <a:rPr lang="fr-FR" dirty="0"/>
              <a:t> Quatrième niveau</a:t>
            </a:r>
          </a:p>
          <a:p>
            <a:pPr lvl="4"/>
            <a:r>
              <a:rPr lang="fr-FR" dirty="0"/>
              <a:t> Cinquième niveau</a:t>
            </a:r>
            <a:endParaRPr lang="en-US" dirty="0"/>
          </a:p>
        </p:txBody>
      </p:sp>
      <p:sp>
        <p:nvSpPr>
          <p:cNvPr id="5" name="Date Placeholder 4"/>
          <p:cNvSpPr>
            <a:spLocks noGrp="1"/>
          </p:cNvSpPr>
          <p:nvPr>
            <p:ph type="dt" sz="half" idx="10"/>
          </p:nvPr>
        </p:nvSpPr>
        <p:spPr/>
        <p:txBody>
          <a:bodyPr/>
          <a:lstStyle/>
          <a:p>
            <a:fld id="{6F6E662D-883D-4916-A9C6-9B8A15764FA4}" type="datetime1">
              <a:rPr lang="fr-FR" smtClean="0"/>
              <a:t>30/01/2023</a:t>
            </a:fld>
            <a:endParaRPr lang="fr-FR"/>
          </a:p>
        </p:txBody>
      </p:sp>
      <p:sp>
        <p:nvSpPr>
          <p:cNvPr id="6" name="Footer Placeholder 5"/>
          <p:cNvSpPr>
            <a:spLocks noGrp="1"/>
          </p:cNvSpPr>
          <p:nvPr>
            <p:ph type="ftr" sz="quarter" idx="11"/>
          </p:nvPr>
        </p:nvSpPr>
        <p:spPr/>
        <p:txBody>
          <a:bodyPr/>
          <a:lstStyle/>
          <a:p>
            <a:r>
              <a:rPr lang="fr-FR"/>
              <a:t>Emilien Durif - Xavier Pessoles</a:t>
            </a:r>
          </a:p>
        </p:txBody>
      </p:sp>
      <p:sp>
        <p:nvSpPr>
          <p:cNvPr id="7" name="Slide Number Placeholder 6"/>
          <p:cNvSpPr>
            <a:spLocks noGrp="1"/>
          </p:cNvSpPr>
          <p:nvPr>
            <p:ph type="sldNum" sz="quarter" idx="12"/>
          </p:nvPr>
        </p:nvSpPr>
        <p:spPr/>
        <p:txBody>
          <a:bodyPr/>
          <a:lstStyle/>
          <a:p>
            <a:fld id="{956FD943-6D90-4B00-A69F-9AB9CE3206A3}" type="slidenum">
              <a:rPr lang="fr-FR" smtClean="0"/>
              <a:t>‹N°›</a:t>
            </a:fld>
            <a:endParaRPr lang="fr-FR"/>
          </a:p>
        </p:txBody>
      </p:sp>
    </p:spTree>
    <p:extLst>
      <p:ext uri="{BB962C8B-B14F-4D97-AF65-F5344CB8AC3E}">
        <p14:creationId xmlns:p14="http://schemas.microsoft.com/office/powerpoint/2010/main" val="1623860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a:xfrm>
            <a:off x="339365" y="33090"/>
            <a:ext cx="11513267" cy="785618"/>
          </a:xfrm>
        </p:spPr>
        <p:txBody>
          <a:bodyPr/>
          <a:lstStyle/>
          <a:p>
            <a:r>
              <a:rPr lang="fr-FR" dirty="0"/>
              <a:t>Modifiez le style du titre</a:t>
            </a:r>
            <a:endParaRPr lang="en-US" dirty="0"/>
          </a:p>
        </p:txBody>
      </p:sp>
      <p:sp>
        <p:nvSpPr>
          <p:cNvPr id="3" name="Text Placeholder 2"/>
          <p:cNvSpPr>
            <a:spLocks noGrp="1"/>
          </p:cNvSpPr>
          <p:nvPr>
            <p:ph type="body" idx="1"/>
          </p:nvPr>
        </p:nvSpPr>
        <p:spPr>
          <a:xfrm>
            <a:off x="339365" y="846574"/>
            <a:ext cx="5695675"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dirty="0"/>
              <a:t>Cliquez pour modifier les styles du texte du masque</a:t>
            </a:r>
          </a:p>
        </p:txBody>
      </p:sp>
      <p:sp>
        <p:nvSpPr>
          <p:cNvPr id="4" name="Content Placeholder 3"/>
          <p:cNvSpPr>
            <a:spLocks noGrp="1"/>
          </p:cNvSpPr>
          <p:nvPr>
            <p:ph sz="half" idx="2"/>
          </p:nvPr>
        </p:nvSpPr>
        <p:spPr>
          <a:xfrm>
            <a:off x="339365" y="1610722"/>
            <a:ext cx="5695675" cy="4349811"/>
          </a:xfrm>
        </p:spPr>
        <p:txBody>
          <a:bodyPr/>
          <a:lstStyle>
            <a:lvl2pPr marL="384048" indent="-182880">
              <a:buSzPct val="80000"/>
              <a:buFont typeface="Wingdings" panose="05000000000000000000" pitchFamily="2" charset="2"/>
              <a:buChar char="q"/>
              <a:defRPr/>
            </a:lvl2pPr>
            <a:lvl3pPr marL="566928" indent="-182880">
              <a:buSzPct val="80000"/>
              <a:buFont typeface="Wingdings" panose="05000000000000000000" pitchFamily="2" charset="2"/>
              <a:buChar char="q"/>
              <a:defRPr/>
            </a:lvl3pPr>
            <a:lvl4pPr marL="749808" indent="-182880">
              <a:buSzPct val="80000"/>
              <a:buFont typeface="Wingdings" panose="05000000000000000000" pitchFamily="2" charset="2"/>
              <a:buChar char="q"/>
              <a:defRPr/>
            </a:lvl4pPr>
            <a:lvl5pPr marL="932688" indent="-182880">
              <a:buSzPct val="80000"/>
              <a:buFont typeface="Wingdings" panose="05000000000000000000" pitchFamily="2" charset="2"/>
              <a:buChar char="q"/>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5" name="Text Placeholder 4"/>
          <p:cNvSpPr>
            <a:spLocks noGrp="1"/>
          </p:cNvSpPr>
          <p:nvPr>
            <p:ph type="body" sz="quarter" idx="3"/>
          </p:nvPr>
        </p:nvSpPr>
        <p:spPr>
          <a:xfrm>
            <a:off x="6156957" y="846574"/>
            <a:ext cx="5695675"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156957" y="1610722"/>
            <a:ext cx="5695675" cy="4349812"/>
          </a:xfrm>
        </p:spPr>
        <p:txBody>
          <a:bodyPr/>
          <a:lstStyle>
            <a:lvl2pPr marL="384048" indent="-182880">
              <a:buSzPct val="80000"/>
              <a:buFont typeface="Wingdings" panose="05000000000000000000" pitchFamily="2" charset="2"/>
              <a:buChar char="q"/>
              <a:defRPr/>
            </a:lvl2pPr>
            <a:lvl3pPr marL="566928" indent="-182880">
              <a:buSzPct val="80000"/>
              <a:buFont typeface="Wingdings" panose="05000000000000000000" pitchFamily="2" charset="2"/>
              <a:buChar char="q"/>
              <a:defRPr/>
            </a:lvl3pPr>
            <a:lvl4pPr marL="749808" indent="-182880">
              <a:buSzPct val="80000"/>
              <a:buFont typeface="Wingdings" panose="05000000000000000000" pitchFamily="2" charset="2"/>
              <a:buChar char="q"/>
              <a:defRPr/>
            </a:lvl4pPr>
            <a:lvl5pPr marL="932688" indent="-182880">
              <a:buSzPct val="80000"/>
              <a:buFont typeface="Wingdings" panose="05000000000000000000" pitchFamily="2" charset="2"/>
              <a:buChar char="q"/>
              <a:defRPr/>
            </a:lvl5p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7" name="Date Placeholder 6"/>
          <p:cNvSpPr>
            <a:spLocks noGrp="1"/>
          </p:cNvSpPr>
          <p:nvPr>
            <p:ph type="dt" sz="half" idx="10"/>
          </p:nvPr>
        </p:nvSpPr>
        <p:spPr/>
        <p:txBody>
          <a:bodyPr/>
          <a:lstStyle/>
          <a:p>
            <a:fld id="{8CC6729C-8CF9-4A35-BF91-254AFE4A0BFF}" type="datetime1">
              <a:rPr lang="fr-FR" smtClean="0"/>
              <a:t>30/01/2023</a:t>
            </a:fld>
            <a:endParaRPr lang="fr-FR"/>
          </a:p>
        </p:txBody>
      </p:sp>
      <p:sp>
        <p:nvSpPr>
          <p:cNvPr id="8" name="Footer Placeholder 7"/>
          <p:cNvSpPr>
            <a:spLocks noGrp="1"/>
          </p:cNvSpPr>
          <p:nvPr>
            <p:ph type="ftr" sz="quarter" idx="11"/>
          </p:nvPr>
        </p:nvSpPr>
        <p:spPr/>
        <p:txBody>
          <a:bodyPr/>
          <a:lstStyle/>
          <a:p>
            <a:r>
              <a:rPr lang="fr-FR"/>
              <a:t>Emilien Durif - Xavier Pessoles</a:t>
            </a:r>
          </a:p>
        </p:txBody>
      </p:sp>
      <p:sp>
        <p:nvSpPr>
          <p:cNvPr id="9" name="Slide Number Placeholder 8"/>
          <p:cNvSpPr>
            <a:spLocks noGrp="1"/>
          </p:cNvSpPr>
          <p:nvPr>
            <p:ph type="sldNum" sz="quarter" idx="12"/>
          </p:nvPr>
        </p:nvSpPr>
        <p:spPr/>
        <p:txBody>
          <a:bodyPr/>
          <a:lstStyle/>
          <a:p>
            <a:fld id="{956FD943-6D90-4B00-A69F-9AB9CE3206A3}" type="slidenum">
              <a:rPr lang="fr-FR" smtClean="0"/>
              <a:t>‹N°›</a:t>
            </a:fld>
            <a:endParaRPr lang="fr-FR"/>
          </a:p>
        </p:txBody>
      </p:sp>
    </p:spTree>
    <p:extLst>
      <p:ext uri="{BB962C8B-B14F-4D97-AF65-F5344CB8AC3E}">
        <p14:creationId xmlns:p14="http://schemas.microsoft.com/office/powerpoint/2010/main" val="3380608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7C64ED20-4FDF-4984-8839-93AD0C0F3999}" type="datetime1">
              <a:rPr lang="fr-FR" smtClean="0"/>
              <a:t>30/01/2023</a:t>
            </a:fld>
            <a:endParaRPr lang="fr-FR"/>
          </a:p>
        </p:txBody>
      </p:sp>
      <p:sp>
        <p:nvSpPr>
          <p:cNvPr id="4" name="Footer Placeholder 3"/>
          <p:cNvSpPr>
            <a:spLocks noGrp="1"/>
          </p:cNvSpPr>
          <p:nvPr>
            <p:ph type="ftr" sz="quarter" idx="11"/>
          </p:nvPr>
        </p:nvSpPr>
        <p:spPr/>
        <p:txBody>
          <a:bodyPr/>
          <a:lstStyle/>
          <a:p>
            <a:r>
              <a:rPr lang="fr-FR"/>
              <a:t>Emilien Durif - Xavier Pessoles</a:t>
            </a:r>
          </a:p>
        </p:txBody>
      </p:sp>
      <p:sp>
        <p:nvSpPr>
          <p:cNvPr id="5" name="Slide Number Placeholder 4"/>
          <p:cNvSpPr>
            <a:spLocks noGrp="1"/>
          </p:cNvSpPr>
          <p:nvPr>
            <p:ph type="sldNum" sz="quarter" idx="12"/>
          </p:nvPr>
        </p:nvSpPr>
        <p:spPr/>
        <p:txBody>
          <a:bodyPr/>
          <a:lstStyle/>
          <a:p>
            <a:fld id="{956FD943-6D90-4B00-A69F-9AB9CE3206A3}" type="slidenum">
              <a:rPr lang="fr-FR" smtClean="0"/>
              <a:t>‹N°›</a:t>
            </a:fld>
            <a:endParaRPr lang="fr-FR"/>
          </a:p>
        </p:txBody>
      </p:sp>
    </p:spTree>
    <p:extLst>
      <p:ext uri="{BB962C8B-B14F-4D97-AF65-F5344CB8AC3E}">
        <p14:creationId xmlns:p14="http://schemas.microsoft.com/office/powerpoint/2010/main" val="3820543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75177CB-274D-4F54-B777-893CB4D9A54D}" type="datetime1">
              <a:rPr lang="fr-FR" smtClean="0"/>
              <a:t>30/01/2023</a:t>
            </a:fld>
            <a:endParaRPr lang="fr-FR"/>
          </a:p>
        </p:txBody>
      </p:sp>
      <p:sp>
        <p:nvSpPr>
          <p:cNvPr id="8" name="Footer Placeholder 7"/>
          <p:cNvSpPr>
            <a:spLocks noGrp="1"/>
          </p:cNvSpPr>
          <p:nvPr>
            <p:ph type="ftr" sz="quarter" idx="11"/>
          </p:nvPr>
        </p:nvSpPr>
        <p:spPr/>
        <p:txBody>
          <a:bodyPr/>
          <a:lstStyle>
            <a:lvl1pPr>
              <a:defRPr>
                <a:solidFill>
                  <a:srgbClr val="FFFFFF"/>
                </a:solidFill>
              </a:defRPr>
            </a:lvl1pPr>
          </a:lstStyle>
          <a:p>
            <a:r>
              <a:rPr lang="fr-FR"/>
              <a:t>Emilien Durif - Xavier Pessoles</a:t>
            </a:r>
          </a:p>
        </p:txBody>
      </p:sp>
      <p:sp>
        <p:nvSpPr>
          <p:cNvPr id="9" name="Slide Number Placeholder 8"/>
          <p:cNvSpPr>
            <a:spLocks noGrp="1"/>
          </p:cNvSpPr>
          <p:nvPr>
            <p:ph type="sldNum" sz="quarter" idx="12"/>
          </p:nvPr>
        </p:nvSpPr>
        <p:spPr/>
        <p:txBody>
          <a:bodyPr/>
          <a:lstStyle/>
          <a:p>
            <a:fld id="{956FD943-6D90-4B00-A69F-9AB9CE3206A3}" type="slidenum">
              <a:rPr lang="fr-FR" smtClean="0"/>
              <a:t>‹N°›</a:t>
            </a:fld>
            <a:endParaRPr lang="fr-FR"/>
          </a:p>
        </p:txBody>
      </p:sp>
    </p:spTree>
    <p:extLst>
      <p:ext uri="{BB962C8B-B14F-4D97-AF65-F5344CB8AC3E}">
        <p14:creationId xmlns:p14="http://schemas.microsoft.com/office/powerpoint/2010/main" val="23472302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fr-FR"/>
              <a:t>Modifiez le style du titre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19BD2F3-EBBD-4C08-A019-2D876658B899}" type="datetime1">
              <a:rPr lang="fr-FR" smtClean="0"/>
              <a:t>30/01/2023</a:t>
            </a:fld>
            <a:endParaRPr lang="fr-FR"/>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fr-FR"/>
              <a:t>Emilien Durif - Xavier Pessoles</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56FD943-6D90-4B00-A69F-9AB9CE3206A3}" type="slidenum">
              <a:rPr lang="fr-FR" smtClean="0"/>
              <a:t>‹N°›</a:t>
            </a:fld>
            <a:endParaRPr lang="fr-FR"/>
          </a:p>
        </p:txBody>
      </p:sp>
    </p:spTree>
    <p:extLst>
      <p:ext uri="{BB962C8B-B14F-4D97-AF65-F5344CB8AC3E}">
        <p14:creationId xmlns:p14="http://schemas.microsoft.com/office/powerpoint/2010/main" val="3408125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fr-FR"/>
              <a:t>Modifiez le style du titre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F4C6F08E-408B-402B-8B70-8D56FF60FA51}" type="datetime1">
              <a:rPr lang="fr-FR" smtClean="0"/>
              <a:t>30/01/2023</a:t>
            </a:fld>
            <a:endParaRPr lang="fr-FR"/>
          </a:p>
        </p:txBody>
      </p:sp>
      <p:sp>
        <p:nvSpPr>
          <p:cNvPr id="6" name="Footer Placeholder 5"/>
          <p:cNvSpPr>
            <a:spLocks noGrp="1"/>
          </p:cNvSpPr>
          <p:nvPr>
            <p:ph type="ftr" sz="quarter" idx="11"/>
          </p:nvPr>
        </p:nvSpPr>
        <p:spPr/>
        <p:txBody>
          <a:bodyPr/>
          <a:lstStyle/>
          <a:p>
            <a:r>
              <a:rPr lang="fr-FR"/>
              <a:t>Emilien Durif - Xavier Pessoles</a:t>
            </a:r>
          </a:p>
        </p:txBody>
      </p:sp>
      <p:sp>
        <p:nvSpPr>
          <p:cNvPr id="7" name="Slide Number Placeholder 6"/>
          <p:cNvSpPr>
            <a:spLocks noGrp="1"/>
          </p:cNvSpPr>
          <p:nvPr>
            <p:ph type="sldNum" sz="quarter" idx="12"/>
          </p:nvPr>
        </p:nvSpPr>
        <p:spPr/>
        <p:txBody>
          <a:bodyPr/>
          <a:lstStyle/>
          <a:p>
            <a:fld id="{956FD943-6D90-4B00-A69F-9AB9CE3206A3}" type="slidenum">
              <a:rPr lang="fr-FR" smtClean="0"/>
              <a:t>‹N°›</a:t>
            </a:fld>
            <a:endParaRPr lang="fr-FR"/>
          </a:p>
        </p:txBody>
      </p:sp>
    </p:spTree>
    <p:extLst>
      <p:ext uri="{BB962C8B-B14F-4D97-AF65-F5344CB8AC3E}">
        <p14:creationId xmlns:p14="http://schemas.microsoft.com/office/powerpoint/2010/main" val="39642171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rgbClr val="62553E"/>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39365" y="33091"/>
            <a:ext cx="11519555" cy="796463"/>
          </a:xfrm>
          <a:prstGeom prst="rect">
            <a:avLst/>
          </a:prstGeom>
        </p:spPr>
        <p:txBody>
          <a:bodyPr vert="horz" lIns="91440" tIns="45720" rIns="91440" bIns="45720" rtlCol="0" anchor="b">
            <a:normAutofit/>
          </a:bodyPr>
          <a:lstStyle/>
          <a:p>
            <a:r>
              <a:rPr lang="fr-FR" dirty="0"/>
              <a:t>Modifiez le style du titre</a:t>
            </a:r>
            <a:endParaRPr lang="en-US" dirty="0"/>
          </a:p>
        </p:txBody>
      </p:sp>
      <p:sp>
        <p:nvSpPr>
          <p:cNvPr id="3" name="Text Placeholder 2"/>
          <p:cNvSpPr>
            <a:spLocks noGrp="1"/>
          </p:cNvSpPr>
          <p:nvPr>
            <p:ph type="body" idx="1"/>
          </p:nvPr>
        </p:nvSpPr>
        <p:spPr>
          <a:xfrm>
            <a:off x="339365" y="954541"/>
            <a:ext cx="11519555" cy="5220013"/>
          </a:xfrm>
          <a:prstGeom prst="rect">
            <a:avLst/>
          </a:prstGeom>
        </p:spPr>
        <p:txBody>
          <a:bodyPr vert="horz" lIns="0" tIns="45720" rIns="0" bIns="4572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4" name="Date Placeholder 3"/>
          <p:cNvSpPr>
            <a:spLocks noGrp="1"/>
          </p:cNvSpPr>
          <p:nvPr>
            <p:ph type="dt" sz="half" idx="2"/>
          </p:nvPr>
        </p:nvSpPr>
        <p:spPr>
          <a:xfrm>
            <a:off x="339366" y="6459786"/>
            <a:ext cx="1434401" cy="365124"/>
          </a:xfrm>
          <a:prstGeom prst="rect">
            <a:avLst/>
          </a:prstGeom>
        </p:spPr>
        <p:txBody>
          <a:bodyPr vert="horz" lIns="91440" tIns="45720" rIns="91440" bIns="45720" rtlCol="0" anchor="ctr"/>
          <a:lstStyle>
            <a:lvl1pPr algn="l">
              <a:defRPr sz="900">
                <a:solidFill>
                  <a:srgbClr val="FFFFFF"/>
                </a:solidFill>
              </a:defRPr>
            </a:lvl1pPr>
          </a:lstStyle>
          <a:p>
            <a:fld id="{3D0DD409-5CB6-45A1-9126-76FD1E26B274}" type="datetime1">
              <a:rPr lang="fr-FR" smtClean="0"/>
              <a:t>30/01/2023</a:t>
            </a:fld>
            <a:endParaRPr lang="fr-FR" dirty="0"/>
          </a:p>
        </p:txBody>
      </p:sp>
      <p:sp>
        <p:nvSpPr>
          <p:cNvPr id="5" name="Footer Placeholder 4"/>
          <p:cNvSpPr>
            <a:spLocks noGrp="1"/>
          </p:cNvSpPr>
          <p:nvPr>
            <p:ph type="ftr" sz="quarter" idx="3"/>
          </p:nvPr>
        </p:nvSpPr>
        <p:spPr>
          <a:xfrm>
            <a:off x="2493433" y="6459785"/>
            <a:ext cx="7200899"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fr-FR"/>
              <a:t>Emilien Durif - Xavier Pessoles</a:t>
            </a:r>
            <a:endParaRPr lang="fr-FR" dirty="0"/>
          </a:p>
        </p:txBody>
      </p:sp>
      <p:sp>
        <p:nvSpPr>
          <p:cNvPr id="6" name="Slide Number Placeholder 5"/>
          <p:cNvSpPr>
            <a:spLocks noGrp="1"/>
          </p:cNvSpPr>
          <p:nvPr>
            <p:ph type="sldNum" sz="quarter" idx="4"/>
          </p:nvPr>
        </p:nvSpPr>
        <p:spPr>
          <a:xfrm>
            <a:off x="10418232" y="6459786"/>
            <a:ext cx="1434401" cy="365124"/>
          </a:xfrm>
          <a:prstGeom prst="rect">
            <a:avLst/>
          </a:prstGeom>
        </p:spPr>
        <p:txBody>
          <a:bodyPr vert="horz" lIns="91440" tIns="45720" rIns="91440" bIns="45720" rtlCol="0" anchor="ctr"/>
          <a:lstStyle>
            <a:lvl1pPr algn="r">
              <a:defRPr sz="1050">
                <a:solidFill>
                  <a:srgbClr val="FFFFFF"/>
                </a:solidFill>
              </a:defRPr>
            </a:lvl1pPr>
          </a:lstStyle>
          <a:p>
            <a:fld id="{956FD943-6D90-4B00-A69F-9AB9CE3206A3}" type="slidenum">
              <a:rPr lang="fr-FR" smtClean="0"/>
              <a:t>‹N°›</a:t>
            </a:fld>
            <a:endParaRPr lang="fr-FR" dirty="0"/>
          </a:p>
        </p:txBody>
      </p:sp>
      <p:cxnSp>
        <p:nvCxnSpPr>
          <p:cNvPr id="10" name="Straight Connector 9"/>
          <p:cNvCxnSpPr>
            <a:cxnSpLocks/>
          </p:cNvCxnSpPr>
          <p:nvPr/>
        </p:nvCxnSpPr>
        <p:spPr>
          <a:xfrm>
            <a:off x="339365" y="829554"/>
            <a:ext cx="11519555"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49792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2"/>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2"/>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2"/>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2"/>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2"/>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gif"/></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1.xml"/><Relationship Id="rId3" Type="http://schemas.microsoft.com/office/2007/relationships/hdphoto" Target="../media/hdphoto1.wdp"/><Relationship Id="rId7" Type="http://schemas.openxmlformats.org/officeDocument/2006/relationships/diagramQuickStyle" Target="../diagrams/quickStyle1.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5.gif"/><Relationship Id="rId9" Type="http://schemas.microsoft.com/office/2007/relationships/diagramDrawing" Target="../diagrams/drawing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24D45BC-35FD-4539-A0AD-629E63087D64}"/>
              </a:ext>
            </a:extLst>
          </p:cNvPr>
          <p:cNvSpPr>
            <a:spLocks noGrp="1"/>
          </p:cNvSpPr>
          <p:nvPr>
            <p:ph type="ctrTitle"/>
          </p:nvPr>
        </p:nvSpPr>
        <p:spPr/>
        <p:txBody>
          <a:bodyPr>
            <a:normAutofit/>
          </a:bodyPr>
          <a:lstStyle/>
          <a:p>
            <a:r>
              <a:rPr lang="fr-FR" sz="4800" b="1" dirty="0" err="1"/>
              <a:t>Education</a:t>
            </a:r>
            <a:r>
              <a:rPr lang="fr-FR" sz="4800" b="1" dirty="0"/>
              <a:t> </a:t>
            </a:r>
            <a:r>
              <a:rPr lang="fr-FR" sz="4800" b="1" dirty="0" err="1"/>
              <a:t>Fellow</a:t>
            </a:r>
            <a:r>
              <a:rPr lang="fr-FR" sz="4800" b="1" dirty="0"/>
              <a:t> UM6P</a:t>
            </a:r>
          </a:p>
        </p:txBody>
      </p:sp>
      <p:sp>
        <p:nvSpPr>
          <p:cNvPr id="3" name="Sous-titre 2">
            <a:extLst>
              <a:ext uri="{FF2B5EF4-FFF2-40B4-BE49-F238E27FC236}">
                <a16:creationId xmlns:a16="http://schemas.microsoft.com/office/drawing/2014/main" id="{F8D619D0-DA39-47D9-8B61-58E17C408F85}"/>
              </a:ext>
            </a:extLst>
          </p:cNvPr>
          <p:cNvSpPr>
            <a:spLocks noGrp="1"/>
          </p:cNvSpPr>
          <p:nvPr>
            <p:ph type="subTitle" idx="1"/>
          </p:nvPr>
        </p:nvSpPr>
        <p:spPr>
          <a:xfrm>
            <a:off x="1100051" y="4455620"/>
            <a:ext cx="10058400" cy="665020"/>
          </a:xfrm>
        </p:spPr>
        <p:txBody>
          <a:bodyPr/>
          <a:lstStyle/>
          <a:p>
            <a:r>
              <a:rPr lang="fr-FR" dirty="0"/>
              <a:t>Objectif : Organiser et réaliser des activités pratiques</a:t>
            </a:r>
          </a:p>
        </p:txBody>
      </p:sp>
      <p:sp>
        <p:nvSpPr>
          <p:cNvPr id="5" name="Espace réservé du pied de page 4">
            <a:extLst>
              <a:ext uri="{FF2B5EF4-FFF2-40B4-BE49-F238E27FC236}">
                <a16:creationId xmlns:a16="http://schemas.microsoft.com/office/drawing/2014/main" id="{65EDDEC6-D056-43E9-A372-5665D3B59A86}"/>
              </a:ext>
            </a:extLst>
          </p:cNvPr>
          <p:cNvSpPr>
            <a:spLocks noGrp="1"/>
          </p:cNvSpPr>
          <p:nvPr>
            <p:ph type="ftr" sz="quarter" idx="11"/>
          </p:nvPr>
        </p:nvSpPr>
        <p:spPr/>
        <p:txBody>
          <a:bodyPr/>
          <a:lstStyle/>
          <a:p>
            <a:r>
              <a:rPr lang="fr-FR"/>
              <a:t>Emilien Durif - Xavier Pessoles</a:t>
            </a:r>
          </a:p>
        </p:txBody>
      </p:sp>
      <p:sp>
        <p:nvSpPr>
          <p:cNvPr id="6" name="Espace réservé du numéro de diapositive 5">
            <a:extLst>
              <a:ext uri="{FF2B5EF4-FFF2-40B4-BE49-F238E27FC236}">
                <a16:creationId xmlns:a16="http://schemas.microsoft.com/office/drawing/2014/main" id="{5129DA60-8BFA-475B-9D9F-D74779382A1F}"/>
              </a:ext>
            </a:extLst>
          </p:cNvPr>
          <p:cNvSpPr>
            <a:spLocks noGrp="1"/>
          </p:cNvSpPr>
          <p:nvPr>
            <p:ph type="sldNum" sz="quarter" idx="12"/>
          </p:nvPr>
        </p:nvSpPr>
        <p:spPr/>
        <p:txBody>
          <a:bodyPr/>
          <a:lstStyle/>
          <a:p>
            <a:fld id="{956FD943-6D90-4B00-A69F-9AB9CE3206A3}" type="slidenum">
              <a:rPr lang="fr-FR" smtClean="0"/>
              <a:t>1</a:t>
            </a:fld>
            <a:endParaRPr lang="fr-FR"/>
          </a:p>
        </p:txBody>
      </p:sp>
    </p:spTree>
    <p:extLst>
      <p:ext uri="{BB962C8B-B14F-4D97-AF65-F5344CB8AC3E}">
        <p14:creationId xmlns:p14="http://schemas.microsoft.com/office/powerpoint/2010/main" val="952380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BCB3A19-E883-47E9-87F8-EE572DE446B5}"/>
              </a:ext>
            </a:extLst>
          </p:cNvPr>
          <p:cNvSpPr>
            <a:spLocks noGrp="1"/>
          </p:cNvSpPr>
          <p:nvPr>
            <p:ph type="title"/>
          </p:nvPr>
        </p:nvSpPr>
        <p:spPr/>
        <p:txBody>
          <a:bodyPr>
            <a:normAutofit fontScale="90000"/>
          </a:bodyPr>
          <a:lstStyle/>
          <a:p>
            <a:r>
              <a:rPr lang="fr-FR" dirty="0"/>
              <a:t>Les </a:t>
            </a:r>
            <a:r>
              <a:rPr lang="fr-FR" dirty="0" err="1"/>
              <a:t>TPs</a:t>
            </a:r>
            <a:r>
              <a:rPr lang="fr-FR" dirty="0"/>
              <a:t> en ilots – Exemple – Quels systèmes utiliser ?</a:t>
            </a:r>
          </a:p>
        </p:txBody>
      </p:sp>
      <p:sp>
        <p:nvSpPr>
          <p:cNvPr id="4" name="Espace réservé du pied de page 3">
            <a:extLst>
              <a:ext uri="{FF2B5EF4-FFF2-40B4-BE49-F238E27FC236}">
                <a16:creationId xmlns:a16="http://schemas.microsoft.com/office/drawing/2014/main" id="{6085AAC8-389F-4CC4-8F6C-1EFC8A2082C7}"/>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1FF54D36-9C01-4D25-8ACA-51CE0A2F50E1}"/>
              </a:ext>
            </a:extLst>
          </p:cNvPr>
          <p:cNvSpPr>
            <a:spLocks noGrp="1"/>
          </p:cNvSpPr>
          <p:nvPr>
            <p:ph type="sldNum" sz="quarter" idx="12"/>
          </p:nvPr>
        </p:nvSpPr>
        <p:spPr/>
        <p:txBody>
          <a:bodyPr/>
          <a:lstStyle/>
          <a:p>
            <a:fld id="{956FD943-6D90-4B00-A69F-9AB9CE3206A3}" type="slidenum">
              <a:rPr lang="fr-FR" smtClean="0"/>
              <a:t>10</a:t>
            </a:fld>
            <a:endParaRPr lang="fr-FR"/>
          </a:p>
        </p:txBody>
      </p:sp>
      <p:pic>
        <p:nvPicPr>
          <p:cNvPr id="1026" name="Picture 2" descr="MAXPID V2&quot; CHAÎNE FONCTIONNELLE ASSERVIE - DIDASTEL PROVENCE">
            <a:extLst>
              <a:ext uri="{FF2B5EF4-FFF2-40B4-BE49-F238E27FC236}">
                <a16:creationId xmlns:a16="http://schemas.microsoft.com/office/drawing/2014/main" id="{4D7B546E-DE31-41AB-9A4F-5B4798E623BB}"/>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3086" b="89844" l="1758" r="100000">
                        <a14:backgroundMark x1="79688" y1="7031" x2="79688" y2="7031"/>
                        <a14:backgroundMark x1="84570" y1="12500" x2="84570" y2="12500"/>
                        <a14:backgroundMark x1="86914" y1="17773" x2="74414" y2="10938"/>
                        <a14:backgroundMark x1="63086" y1="6055" x2="19531" y2="2148"/>
                      </a14:backgroundRemoval>
                    </a14:imgEffect>
                  </a14:imgLayer>
                </a14:imgProps>
              </a:ext>
              <a:ext uri="{28A0092B-C50C-407E-A947-70E740481C1C}">
                <a14:useLocalDpi xmlns:a14="http://schemas.microsoft.com/office/drawing/2010/main" val="0"/>
              </a:ext>
            </a:extLst>
          </a:blip>
          <a:srcRect t="17576" b="15758"/>
          <a:stretch/>
        </p:blipFill>
        <p:spPr bwMode="auto">
          <a:xfrm>
            <a:off x="470256" y="1181099"/>
            <a:ext cx="3371850" cy="224790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A2ACE01-6E75-4E40-A173-C50B21F2006F}"/>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4464785" y="1731210"/>
            <a:ext cx="3262430" cy="2531646"/>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908E7ADE-830B-4678-B37D-62D107764A1D}"/>
              </a:ext>
            </a:extLst>
          </p:cNvPr>
          <p:cNvPicPr>
            <a:picLocks noChangeAspect="1"/>
          </p:cNvPicPr>
          <p:nvPr/>
        </p:nvPicPr>
        <p:blipFill>
          <a:blip r:embed="rId5"/>
          <a:stretch>
            <a:fillRect/>
          </a:stretch>
        </p:blipFill>
        <p:spPr>
          <a:xfrm>
            <a:off x="7673533" y="2258398"/>
            <a:ext cx="4041597" cy="4008915"/>
          </a:xfrm>
          <a:prstGeom prst="rect">
            <a:avLst/>
          </a:prstGeom>
        </p:spPr>
      </p:pic>
    </p:spTree>
    <p:extLst>
      <p:ext uri="{BB962C8B-B14F-4D97-AF65-F5344CB8AC3E}">
        <p14:creationId xmlns:p14="http://schemas.microsoft.com/office/powerpoint/2010/main" val="27175283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BCB3A19-E883-47E9-87F8-EE572DE446B5}"/>
              </a:ext>
            </a:extLst>
          </p:cNvPr>
          <p:cNvSpPr>
            <a:spLocks noGrp="1"/>
          </p:cNvSpPr>
          <p:nvPr>
            <p:ph type="title"/>
          </p:nvPr>
        </p:nvSpPr>
        <p:spPr/>
        <p:txBody>
          <a:bodyPr>
            <a:normAutofit/>
          </a:bodyPr>
          <a:lstStyle/>
          <a:p>
            <a:r>
              <a:rPr lang="fr-FR" dirty="0"/>
              <a:t>Les </a:t>
            </a:r>
            <a:r>
              <a:rPr lang="fr-FR" dirty="0" err="1"/>
              <a:t>TPs</a:t>
            </a:r>
            <a:r>
              <a:rPr lang="fr-FR" dirty="0"/>
              <a:t> en ilots – Exemple – Objectif du TP</a:t>
            </a:r>
          </a:p>
        </p:txBody>
      </p:sp>
      <p:sp>
        <p:nvSpPr>
          <p:cNvPr id="4" name="Espace réservé du pied de page 3">
            <a:extLst>
              <a:ext uri="{FF2B5EF4-FFF2-40B4-BE49-F238E27FC236}">
                <a16:creationId xmlns:a16="http://schemas.microsoft.com/office/drawing/2014/main" id="{6085AAC8-389F-4CC4-8F6C-1EFC8A2082C7}"/>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1FF54D36-9C01-4D25-8ACA-51CE0A2F50E1}"/>
              </a:ext>
            </a:extLst>
          </p:cNvPr>
          <p:cNvSpPr>
            <a:spLocks noGrp="1"/>
          </p:cNvSpPr>
          <p:nvPr>
            <p:ph type="sldNum" sz="quarter" idx="12"/>
          </p:nvPr>
        </p:nvSpPr>
        <p:spPr/>
        <p:txBody>
          <a:bodyPr/>
          <a:lstStyle/>
          <a:p>
            <a:fld id="{956FD943-6D90-4B00-A69F-9AB9CE3206A3}" type="slidenum">
              <a:rPr lang="fr-FR" smtClean="0"/>
              <a:t>11</a:t>
            </a:fld>
            <a:endParaRPr lang="fr-FR"/>
          </a:p>
        </p:txBody>
      </p:sp>
      <p:pic>
        <p:nvPicPr>
          <p:cNvPr id="1026" name="Picture 2" descr="MAXPID V2&quot; CHAÎNE FONCTIONNELLE ASSERVIE - DIDASTEL PROVENCE">
            <a:extLst>
              <a:ext uri="{FF2B5EF4-FFF2-40B4-BE49-F238E27FC236}">
                <a16:creationId xmlns:a16="http://schemas.microsoft.com/office/drawing/2014/main" id="{4D7B546E-DE31-41AB-9A4F-5B4798E623BB}"/>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3086" b="89844" l="1758" r="100000">
                        <a14:backgroundMark x1="79688" y1="7031" x2="79688" y2="7031"/>
                        <a14:backgroundMark x1="84570" y1="12500" x2="84570" y2="12500"/>
                        <a14:backgroundMark x1="86914" y1="17773" x2="74414" y2="10938"/>
                        <a14:backgroundMark x1="63086" y1="6055" x2="19531" y2="2148"/>
                      </a14:backgroundRemoval>
                    </a14:imgEffect>
                  </a14:imgLayer>
                </a14:imgProps>
              </a:ext>
              <a:ext uri="{28A0092B-C50C-407E-A947-70E740481C1C}">
                <a14:useLocalDpi xmlns:a14="http://schemas.microsoft.com/office/drawing/2010/main" val="0"/>
              </a:ext>
            </a:extLst>
          </a:blip>
          <a:srcRect t="17576" b="15758"/>
          <a:stretch/>
        </p:blipFill>
        <p:spPr bwMode="auto">
          <a:xfrm>
            <a:off x="7406030" y="954541"/>
            <a:ext cx="2288302" cy="1525535"/>
          </a:xfrm>
          <a:prstGeom prst="rect">
            <a:avLst/>
          </a:prstGeom>
          <a:noFill/>
          <a:extLst>
            <a:ext uri="{909E8E84-426E-40DD-AFC4-6F175D3DCCD1}">
              <a14:hiddenFill xmlns:a14="http://schemas.microsoft.com/office/drawing/2010/main">
                <a:solidFill>
                  <a:srgbClr val="FFFFFF"/>
                </a:solidFill>
              </a14:hiddenFill>
            </a:ext>
          </a:extLst>
        </p:spPr>
      </p:pic>
      <p:sp>
        <p:nvSpPr>
          <p:cNvPr id="3" name="Espace réservé du contenu 2">
            <a:extLst>
              <a:ext uri="{FF2B5EF4-FFF2-40B4-BE49-F238E27FC236}">
                <a16:creationId xmlns:a16="http://schemas.microsoft.com/office/drawing/2014/main" id="{FA3478C7-DDAD-4D80-92BD-4E7AF6E59B7C}"/>
              </a:ext>
            </a:extLst>
          </p:cNvPr>
          <p:cNvSpPr>
            <a:spLocks noGrp="1"/>
          </p:cNvSpPr>
          <p:nvPr>
            <p:ph idx="1"/>
          </p:nvPr>
        </p:nvSpPr>
        <p:spPr>
          <a:xfrm>
            <a:off x="339365" y="954541"/>
            <a:ext cx="6810735" cy="2474459"/>
          </a:xfrm>
        </p:spPr>
        <p:txBody>
          <a:bodyPr/>
          <a:lstStyle/>
          <a:p>
            <a:pPr>
              <a:buFont typeface="Wingdings" panose="05000000000000000000" pitchFamily="2" charset="2"/>
              <a:buChar char="q"/>
            </a:pPr>
            <a:r>
              <a:rPr lang="fr-FR" dirty="0"/>
              <a:t> Problématique : </a:t>
            </a:r>
          </a:p>
          <a:p>
            <a:pPr lvl="1"/>
            <a:r>
              <a:rPr lang="fr-FR" dirty="0"/>
              <a:t> Le bras </a:t>
            </a:r>
            <a:r>
              <a:rPr lang="fr-FR" dirty="0" err="1"/>
              <a:t>MaxPID</a:t>
            </a:r>
            <a:r>
              <a:rPr lang="fr-FR" dirty="0"/>
              <a:t> est-il en mesure de respecter une cadence de </a:t>
            </a:r>
            <a:r>
              <a:rPr lang="fr-FR" b="1" i="1" dirty="0"/>
              <a:t>n</a:t>
            </a:r>
            <a:r>
              <a:rPr lang="fr-FR" dirty="0"/>
              <a:t> coups par minute pour un angle de battement de 90° afin d’assurer la cueillette et la dépose des fruits ? (Exigence ** du cahier des charges).</a:t>
            </a:r>
          </a:p>
          <a:p>
            <a:pPr>
              <a:buFont typeface="Wingdings" panose="05000000000000000000" pitchFamily="2" charset="2"/>
              <a:buChar char="q"/>
            </a:pPr>
            <a:endParaRPr lang="fr-FR" dirty="0"/>
          </a:p>
          <a:p>
            <a:pPr lvl="1"/>
            <a:r>
              <a:rPr lang="fr-FR" dirty="0"/>
              <a:t> La motorisation du pilote hydraulique permet-elle de réaliser un changement de cap de </a:t>
            </a:r>
            <a:r>
              <a:rPr lang="fr-FR" b="1" dirty="0"/>
              <a:t>n</a:t>
            </a:r>
            <a:r>
              <a:rPr lang="fr-FR" dirty="0"/>
              <a:t> degrés en moins de </a:t>
            </a:r>
            <a:r>
              <a:rPr lang="fr-FR" b="1" dirty="0"/>
              <a:t>s</a:t>
            </a:r>
            <a:r>
              <a:rPr lang="fr-FR" dirty="0"/>
              <a:t> secondes ?</a:t>
            </a:r>
          </a:p>
        </p:txBody>
      </p:sp>
      <p:pic>
        <p:nvPicPr>
          <p:cNvPr id="10" name="Picture 4">
            <a:extLst>
              <a:ext uri="{FF2B5EF4-FFF2-40B4-BE49-F238E27FC236}">
                <a16:creationId xmlns:a16="http://schemas.microsoft.com/office/drawing/2014/main" id="{85247625-3D1A-4DB0-94F1-AA6445F5DB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94332" y="1754159"/>
            <a:ext cx="2158301" cy="167484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me 5">
            <a:extLst>
              <a:ext uri="{FF2B5EF4-FFF2-40B4-BE49-F238E27FC236}">
                <a16:creationId xmlns:a16="http://schemas.microsoft.com/office/drawing/2014/main" id="{FDA2383D-AB73-4F82-B630-9D6389423A56}"/>
              </a:ext>
            </a:extLst>
          </p:cNvPr>
          <p:cNvGraphicFramePr/>
          <p:nvPr>
            <p:extLst>
              <p:ext uri="{D42A27DB-BD31-4B8C-83A1-F6EECF244321}">
                <p14:modId xmlns:p14="http://schemas.microsoft.com/office/powerpoint/2010/main" val="1565113789"/>
              </p:ext>
            </p:extLst>
          </p:nvPr>
        </p:nvGraphicFramePr>
        <p:xfrm>
          <a:off x="333077" y="4228618"/>
          <a:ext cx="11519555" cy="13747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61609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9ADB87-82A1-476A-9F39-768CD61C1BE9}"/>
              </a:ext>
            </a:extLst>
          </p:cNvPr>
          <p:cNvSpPr>
            <a:spLocks noGrp="1"/>
          </p:cNvSpPr>
          <p:nvPr>
            <p:ph type="title"/>
          </p:nvPr>
        </p:nvSpPr>
        <p:spPr/>
        <p:txBody>
          <a:bodyPr>
            <a:normAutofit/>
          </a:bodyPr>
          <a:lstStyle/>
          <a:p>
            <a:r>
              <a:rPr lang="fr-FR" sz="4800" dirty="0"/>
              <a:t>Les </a:t>
            </a:r>
            <a:r>
              <a:rPr lang="fr-FR" sz="4800" dirty="0" err="1"/>
              <a:t>TPs</a:t>
            </a:r>
            <a:r>
              <a:rPr lang="fr-FR" sz="4800" dirty="0"/>
              <a:t> en ilots – Exemple – Évaluation </a:t>
            </a:r>
            <a:endParaRPr lang="fr-FR" dirty="0"/>
          </a:p>
        </p:txBody>
      </p:sp>
      <p:sp>
        <p:nvSpPr>
          <p:cNvPr id="3" name="Espace réservé du contenu 2">
            <a:extLst>
              <a:ext uri="{FF2B5EF4-FFF2-40B4-BE49-F238E27FC236}">
                <a16:creationId xmlns:a16="http://schemas.microsoft.com/office/drawing/2014/main" id="{528462F4-CFF4-41C2-A630-7EC1663538A5}"/>
              </a:ext>
            </a:extLst>
          </p:cNvPr>
          <p:cNvSpPr>
            <a:spLocks noGrp="1"/>
          </p:cNvSpPr>
          <p:nvPr>
            <p:ph idx="1"/>
          </p:nvPr>
        </p:nvSpPr>
        <p:spPr>
          <a:xfrm>
            <a:off x="1052623" y="972253"/>
            <a:ext cx="11050846" cy="1080000"/>
          </a:xfrm>
        </p:spPr>
        <p:txBody>
          <a:bodyPr/>
          <a:lstStyle/>
          <a:p>
            <a:pPr>
              <a:spcBef>
                <a:spcPts val="0"/>
              </a:spcBef>
              <a:buFont typeface="Wingdings" panose="05000000000000000000" pitchFamily="2" charset="2"/>
              <a:buChar char="q"/>
            </a:pPr>
            <a:r>
              <a:rPr lang="fr-FR" dirty="0"/>
              <a:t> S’approprier le fonctionnement du système</a:t>
            </a:r>
          </a:p>
          <a:p>
            <a:pPr>
              <a:spcBef>
                <a:spcPts val="0"/>
              </a:spcBef>
              <a:buFont typeface="Wingdings" panose="05000000000000000000" pitchFamily="2" charset="2"/>
              <a:buChar char="q"/>
            </a:pPr>
            <a:r>
              <a:rPr lang="fr-FR" dirty="0"/>
              <a:t> Analyser le mécanisme et proposer un modèle (schéma) cinématique paramétré</a:t>
            </a:r>
          </a:p>
          <a:p>
            <a:pPr>
              <a:spcBef>
                <a:spcPts val="0"/>
              </a:spcBef>
              <a:buFont typeface="Wingdings" panose="05000000000000000000" pitchFamily="2" charset="2"/>
              <a:buChar char="q"/>
            </a:pPr>
            <a:r>
              <a:rPr lang="fr-FR" dirty="0"/>
              <a:t> Conclure sur la problématique</a:t>
            </a:r>
          </a:p>
          <a:p>
            <a:pPr>
              <a:spcBef>
                <a:spcPts val="0"/>
              </a:spcBef>
              <a:buFont typeface="Wingdings" panose="05000000000000000000" pitchFamily="2" charset="2"/>
              <a:buChar char="q"/>
            </a:pPr>
            <a:endParaRPr lang="fr-FR" dirty="0"/>
          </a:p>
        </p:txBody>
      </p:sp>
      <p:sp>
        <p:nvSpPr>
          <p:cNvPr id="4" name="Espace réservé du pied de page 3">
            <a:extLst>
              <a:ext uri="{FF2B5EF4-FFF2-40B4-BE49-F238E27FC236}">
                <a16:creationId xmlns:a16="http://schemas.microsoft.com/office/drawing/2014/main" id="{F25171E4-DC56-4252-8AD0-E65C7F08042F}"/>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A868E5B8-B954-486A-92D9-C5FE4E958650}"/>
              </a:ext>
            </a:extLst>
          </p:cNvPr>
          <p:cNvSpPr>
            <a:spLocks noGrp="1"/>
          </p:cNvSpPr>
          <p:nvPr>
            <p:ph type="sldNum" sz="quarter" idx="12"/>
          </p:nvPr>
        </p:nvSpPr>
        <p:spPr/>
        <p:txBody>
          <a:bodyPr/>
          <a:lstStyle/>
          <a:p>
            <a:fld id="{956FD943-6D90-4B00-A69F-9AB9CE3206A3}" type="slidenum">
              <a:rPr lang="fr-FR" smtClean="0"/>
              <a:t>12</a:t>
            </a:fld>
            <a:endParaRPr lang="fr-FR"/>
          </a:p>
        </p:txBody>
      </p:sp>
      <p:sp>
        <p:nvSpPr>
          <p:cNvPr id="7" name="Rectangle 6">
            <a:extLst>
              <a:ext uri="{FF2B5EF4-FFF2-40B4-BE49-F238E27FC236}">
                <a16:creationId xmlns:a16="http://schemas.microsoft.com/office/drawing/2014/main" id="{DD8AE255-3860-476C-98E1-2BF88C7C3907}"/>
              </a:ext>
            </a:extLst>
          </p:cNvPr>
          <p:cNvSpPr/>
          <p:nvPr/>
        </p:nvSpPr>
        <p:spPr>
          <a:xfrm>
            <a:off x="333078" y="2346353"/>
            <a:ext cx="474995" cy="10800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fr-FR" sz="1200" dirty="0"/>
              <a:t>Coordinateur</a:t>
            </a:r>
            <a:endParaRPr lang="fr-FR" sz="1600" dirty="0"/>
          </a:p>
        </p:txBody>
      </p:sp>
      <p:sp>
        <p:nvSpPr>
          <p:cNvPr id="8" name="Rectangle 7">
            <a:extLst>
              <a:ext uri="{FF2B5EF4-FFF2-40B4-BE49-F238E27FC236}">
                <a16:creationId xmlns:a16="http://schemas.microsoft.com/office/drawing/2014/main" id="{A13D4BC6-39EA-4F08-A142-F12124AF061C}"/>
              </a:ext>
            </a:extLst>
          </p:cNvPr>
          <p:cNvSpPr/>
          <p:nvPr/>
        </p:nvSpPr>
        <p:spPr>
          <a:xfrm>
            <a:off x="333078" y="3720454"/>
            <a:ext cx="474995" cy="108000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fr-FR" sz="1100" dirty="0"/>
              <a:t>Analyste expérimentateur</a:t>
            </a:r>
          </a:p>
        </p:txBody>
      </p:sp>
      <p:sp>
        <p:nvSpPr>
          <p:cNvPr id="9" name="Rectangle 8">
            <a:extLst>
              <a:ext uri="{FF2B5EF4-FFF2-40B4-BE49-F238E27FC236}">
                <a16:creationId xmlns:a16="http://schemas.microsoft.com/office/drawing/2014/main" id="{60C9384D-45C8-458F-A5E8-2B8B95D0C92D}"/>
              </a:ext>
            </a:extLst>
          </p:cNvPr>
          <p:cNvSpPr/>
          <p:nvPr/>
        </p:nvSpPr>
        <p:spPr>
          <a:xfrm>
            <a:off x="333077" y="5094554"/>
            <a:ext cx="474995" cy="10800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fr-FR" sz="1200" dirty="0"/>
              <a:t>Analyste</a:t>
            </a:r>
          </a:p>
          <a:p>
            <a:pPr algn="ctr"/>
            <a:r>
              <a:rPr lang="fr-FR" sz="1200" dirty="0"/>
              <a:t>Modélisateur</a:t>
            </a:r>
          </a:p>
        </p:txBody>
      </p:sp>
      <p:sp>
        <p:nvSpPr>
          <p:cNvPr id="10" name="Rectangle 9">
            <a:extLst>
              <a:ext uri="{FF2B5EF4-FFF2-40B4-BE49-F238E27FC236}">
                <a16:creationId xmlns:a16="http://schemas.microsoft.com/office/drawing/2014/main" id="{1EEBB1E3-F74D-4425-9151-0B35584D30D7}"/>
              </a:ext>
            </a:extLst>
          </p:cNvPr>
          <p:cNvSpPr/>
          <p:nvPr/>
        </p:nvSpPr>
        <p:spPr>
          <a:xfrm>
            <a:off x="333078" y="972252"/>
            <a:ext cx="474995" cy="10800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fr-FR" sz="1200" dirty="0"/>
              <a:t>TOUT  le monde</a:t>
            </a:r>
            <a:endParaRPr lang="fr-FR" sz="1600" dirty="0"/>
          </a:p>
        </p:txBody>
      </p:sp>
      <p:sp>
        <p:nvSpPr>
          <p:cNvPr id="11" name="Espace réservé du contenu 2">
            <a:extLst>
              <a:ext uri="{FF2B5EF4-FFF2-40B4-BE49-F238E27FC236}">
                <a16:creationId xmlns:a16="http://schemas.microsoft.com/office/drawing/2014/main" id="{605093BF-B1E7-4D85-B083-9E50D0FCBFC0}"/>
              </a:ext>
            </a:extLst>
          </p:cNvPr>
          <p:cNvSpPr txBox="1">
            <a:spLocks/>
          </p:cNvSpPr>
          <p:nvPr/>
        </p:nvSpPr>
        <p:spPr>
          <a:xfrm>
            <a:off x="1052623" y="2346353"/>
            <a:ext cx="11050846" cy="1080000"/>
          </a:xfrm>
          <a:prstGeom prst="rect">
            <a:avLst/>
          </a:prstGeom>
        </p:spPr>
        <p:txBody>
          <a:bodyPr vert="horz" lIns="0" tIns="45720" rIns="0" bIns="45720" rtlCol="0">
            <a:normAutofit fontScale="77500" lnSpcReduction="20000"/>
          </a:bodyPr>
          <a:lstStyle>
            <a:lvl1pPr marL="91440" indent="-91440" defTabSz="914400">
              <a:lnSpc>
                <a:spcPct val="90000"/>
              </a:lnSpc>
              <a:spcBef>
                <a:spcPts val="0"/>
              </a:spcBef>
              <a:spcAft>
                <a:spcPts val="200"/>
              </a:spcAft>
              <a:buClr>
                <a:schemeClr val="accent1"/>
              </a:buClr>
              <a:buSzPct val="100000"/>
              <a:buFont typeface="Wingdings" panose="05000000000000000000" pitchFamily="2" charset="2"/>
              <a:buChar char="q"/>
              <a:defRPr sz="2000">
                <a:solidFill>
                  <a:schemeClr val="tx2"/>
                </a:solidFill>
              </a:defRPr>
            </a:lvl1pPr>
            <a:lvl2pPr marL="384048" indent="-182880" defTabSz="914400">
              <a:lnSpc>
                <a:spcPct val="90000"/>
              </a:lnSpc>
              <a:spcBef>
                <a:spcPts val="200"/>
              </a:spcBef>
              <a:spcAft>
                <a:spcPts val="400"/>
              </a:spcAft>
              <a:buClr>
                <a:schemeClr val="accent1"/>
              </a:buClr>
              <a:buSzPct val="80000"/>
              <a:buFont typeface="Wingdings" panose="05000000000000000000" pitchFamily="2" charset="2"/>
              <a:buChar char="q"/>
              <a:defRPr>
                <a:solidFill>
                  <a:schemeClr val="tx2"/>
                </a:solidFill>
              </a:defRPr>
            </a:lvl2pPr>
            <a:lvl3pPr marL="566928" indent="-182880" defTabSz="914400">
              <a:lnSpc>
                <a:spcPct val="90000"/>
              </a:lnSpc>
              <a:spcBef>
                <a:spcPts val="200"/>
              </a:spcBef>
              <a:spcAft>
                <a:spcPts val="400"/>
              </a:spcAft>
              <a:buClr>
                <a:schemeClr val="accent1"/>
              </a:buClr>
              <a:buSzPct val="80000"/>
              <a:buFont typeface="Wingdings" panose="05000000000000000000" pitchFamily="2" charset="2"/>
              <a:buChar char="q"/>
              <a:defRPr sz="1400">
                <a:solidFill>
                  <a:schemeClr val="tx2"/>
                </a:solidFill>
              </a:defRPr>
            </a:lvl3pPr>
            <a:lvl4pPr marL="749808" indent="-182880" defTabSz="914400">
              <a:lnSpc>
                <a:spcPct val="90000"/>
              </a:lnSpc>
              <a:spcBef>
                <a:spcPts val="200"/>
              </a:spcBef>
              <a:spcAft>
                <a:spcPts val="400"/>
              </a:spcAft>
              <a:buClr>
                <a:schemeClr val="accent1"/>
              </a:buClr>
              <a:buSzPct val="80000"/>
              <a:buFont typeface="Wingdings" panose="05000000000000000000" pitchFamily="2" charset="2"/>
              <a:buChar char="q"/>
              <a:defRPr sz="1400">
                <a:solidFill>
                  <a:schemeClr val="tx2"/>
                </a:solidFill>
              </a:defRPr>
            </a:lvl4pPr>
            <a:lvl5pPr marL="932688" indent="-182880" defTabSz="914400">
              <a:lnSpc>
                <a:spcPct val="90000"/>
              </a:lnSpc>
              <a:spcBef>
                <a:spcPts val="200"/>
              </a:spcBef>
              <a:spcAft>
                <a:spcPts val="400"/>
              </a:spcAft>
              <a:buClr>
                <a:schemeClr val="accent1"/>
              </a:buClr>
              <a:buSzPct val="80000"/>
              <a:buFont typeface="Wingdings" panose="05000000000000000000" pitchFamily="2" charset="2"/>
              <a:buChar char="q"/>
              <a:defRPr sz="1400">
                <a:solidFill>
                  <a:schemeClr val="tx2"/>
                </a:solidFill>
              </a:defRPr>
            </a:lvl5pPr>
            <a:lvl6pPr marL="11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6pPr>
            <a:lvl7pPr marL="13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7pPr>
            <a:lvl8pPr marL="15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8pPr>
            <a:lvl9pPr marL="17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9pPr>
          </a:lstStyle>
          <a:p>
            <a:r>
              <a:rPr lang="fr-FR" dirty="0"/>
              <a:t> Synthétiser l’analyse du système sous la forme de la chaine fonctionnelle</a:t>
            </a:r>
          </a:p>
          <a:p>
            <a:r>
              <a:rPr lang="fr-FR" dirty="0"/>
              <a:t> Mise « au propre » du schéma cinématique paramétré</a:t>
            </a:r>
          </a:p>
          <a:p>
            <a:r>
              <a:rPr lang="fr-FR" dirty="0"/>
              <a:t> S’assurer que les données expérimentale et de simulation soient les mêmes</a:t>
            </a:r>
          </a:p>
          <a:p>
            <a:r>
              <a:rPr lang="fr-FR" dirty="0"/>
              <a:t> Collecter les courbes expérimentale et théorique afin de les superposer</a:t>
            </a:r>
          </a:p>
          <a:p>
            <a:r>
              <a:rPr lang="fr-FR" dirty="0"/>
              <a:t> Tout le contenu devra être inséré dans une présentation </a:t>
            </a:r>
          </a:p>
          <a:p>
            <a:endParaRPr lang="fr-FR" dirty="0"/>
          </a:p>
        </p:txBody>
      </p:sp>
      <p:sp>
        <p:nvSpPr>
          <p:cNvPr id="12" name="Espace réservé du contenu 2">
            <a:extLst>
              <a:ext uri="{FF2B5EF4-FFF2-40B4-BE49-F238E27FC236}">
                <a16:creationId xmlns:a16="http://schemas.microsoft.com/office/drawing/2014/main" id="{85A28D95-EA9F-4AF4-882F-14094BEB8253}"/>
              </a:ext>
            </a:extLst>
          </p:cNvPr>
          <p:cNvSpPr txBox="1">
            <a:spLocks/>
          </p:cNvSpPr>
          <p:nvPr/>
        </p:nvSpPr>
        <p:spPr>
          <a:xfrm>
            <a:off x="1052623" y="3720454"/>
            <a:ext cx="11050846" cy="1080000"/>
          </a:xfrm>
          <a:prstGeom prst="rect">
            <a:avLst/>
          </a:prstGeom>
        </p:spPr>
        <p:txBody>
          <a:bodyPr vert="horz" lIns="0" tIns="45720" rIns="0" bIns="45720" rtlCol="0">
            <a:normAutofit/>
          </a:bodyPr>
          <a:lstStyle>
            <a:defPPr>
              <a:defRPr lang="en-US"/>
            </a:defPPr>
            <a:lvl1pPr marL="91440" indent="-91440" defTabSz="914400">
              <a:lnSpc>
                <a:spcPct val="90000"/>
              </a:lnSpc>
              <a:spcBef>
                <a:spcPts val="0"/>
              </a:spcBef>
              <a:spcAft>
                <a:spcPts val="200"/>
              </a:spcAft>
              <a:buClr>
                <a:schemeClr val="accent1"/>
              </a:buClr>
              <a:buSzPct val="100000"/>
              <a:buFont typeface="Wingdings" panose="05000000000000000000" pitchFamily="2" charset="2"/>
              <a:buChar char="q"/>
              <a:defRPr sz="2000">
                <a:solidFill>
                  <a:schemeClr val="tx2"/>
                </a:solidFill>
              </a:defRPr>
            </a:lvl1pPr>
            <a:lvl2pPr marL="384048" indent="-182880" defTabSz="914400">
              <a:lnSpc>
                <a:spcPct val="90000"/>
              </a:lnSpc>
              <a:spcBef>
                <a:spcPts val="200"/>
              </a:spcBef>
              <a:spcAft>
                <a:spcPts val="400"/>
              </a:spcAft>
              <a:buClr>
                <a:schemeClr val="accent1"/>
              </a:buClr>
              <a:buSzPct val="80000"/>
              <a:buFont typeface="Wingdings" panose="05000000000000000000" pitchFamily="2" charset="2"/>
              <a:buChar char="q"/>
              <a:defRPr>
                <a:solidFill>
                  <a:schemeClr val="tx2"/>
                </a:solidFill>
              </a:defRPr>
            </a:lvl2pPr>
            <a:lvl3pPr marL="566928" indent="-182880" defTabSz="914400">
              <a:lnSpc>
                <a:spcPct val="90000"/>
              </a:lnSpc>
              <a:spcBef>
                <a:spcPts val="200"/>
              </a:spcBef>
              <a:spcAft>
                <a:spcPts val="400"/>
              </a:spcAft>
              <a:buClr>
                <a:schemeClr val="accent1"/>
              </a:buClr>
              <a:buSzPct val="80000"/>
              <a:buFont typeface="Wingdings" panose="05000000000000000000" pitchFamily="2" charset="2"/>
              <a:buChar char="q"/>
              <a:defRPr sz="1400">
                <a:solidFill>
                  <a:schemeClr val="tx2"/>
                </a:solidFill>
              </a:defRPr>
            </a:lvl3pPr>
            <a:lvl4pPr marL="749808" indent="-182880" defTabSz="914400">
              <a:lnSpc>
                <a:spcPct val="90000"/>
              </a:lnSpc>
              <a:spcBef>
                <a:spcPts val="200"/>
              </a:spcBef>
              <a:spcAft>
                <a:spcPts val="400"/>
              </a:spcAft>
              <a:buClr>
                <a:schemeClr val="accent1"/>
              </a:buClr>
              <a:buSzPct val="80000"/>
              <a:buFont typeface="Wingdings" panose="05000000000000000000" pitchFamily="2" charset="2"/>
              <a:buChar char="q"/>
              <a:defRPr sz="1400">
                <a:solidFill>
                  <a:schemeClr val="tx2"/>
                </a:solidFill>
              </a:defRPr>
            </a:lvl4pPr>
            <a:lvl5pPr marL="932688" indent="-182880" defTabSz="914400">
              <a:lnSpc>
                <a:spcPct val="90000"/>
              </a:lnSpc>
              <a:spcBef>
                <a:spcPts val="200"/>
              </a:spcBef>
              <a:spcAft>
                <a:spcPts val="400"/>
              </a:spcAft>
              <a:buClr>
                <a:schemeClr val="accent1"/>
              </a:buClr>
              <a:buSzPct val="80000"/>
              <a:buFont typeface="Wingdings" panose="05000000000000000000" pitchFamily="2" charset="2"/>
              <a:buChar char="q"/>
              <a:defRPr sz="1400">
                <a:solidFill>
                  <a:schemeClr val="tx2"/>
                </a:solidFill>
              </a:defRPr>
            </a:lvl5pPr>
            <a:lvl6pPr marL="11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6pPr>
            <a:lvl7pPr marL="13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7pPr>
            <a:lvl8pPr marL="15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8pPr>
            <a:lvl9pPr marL="17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9pPr>
          </a:lstStyle>
          <a:p>
            <a:r>
              <a:rPr lang="fr-FR" dirty="0"/>
              <a:t> Proposer un protocole expérimental permettant de valider le cahier des charges</a:t>
            </a:r>
          </a:p>
          <a:p>
            <a:r>
              <a:rPr lang="fr-FR" dirty="0"/>
              <a:t> Mettre en œuvre ce protocole</a:t>
            </a:r>
          </a:p>
          <a:p>
            <a:r>
              <a:rPr lang="fr-FR" dirty="0"/>
              <a:t> Donner la loi entrée-sortie expérimentale sous forme d’un fichier exploitable dans Python</a:t>
            </a:r>
          </a:p>
          <a:p>
            <a:endParaRPr lang="fr-FR" dirty="0"/>
          </a:p>
        </p:txBody>
      </p:sp>
      <p:sp>
        <p:nvSpPr>
          <p:cNvPr id="13" name="Espace réservé du contenu 2">
            <a:extLst>
              <a:ext uri="{FF2B5EF4-FFF2-40B4-BE49-F238E27FC236}">
                <a16:creationId xmlns:a16="http://schemas.microsoft.com/office/drawing/2014/main" id="{6BB0AE3F-BBA6-4F72-974E-F17D7FCD3E76}"/>
              </a:ext>
            </a:extLst>
          </p:cNvPr>
          <p:cNvSpPr txBox="1">
            <a:spLocks/>
          </p:cNvSpPr>
          <p:nvPr/>
        </p:nvSpPr>
        <p:spPr>
          <a:xfrm>
            <a:off x="1052623" y="5094554"/>
            <a:ext cx="11050846" cy="1080000"/>
          </a:xfrm>
          <a:prstGeom prst="rect">
            <a:avLst/>
          </a:prstGeom>
        </p:spPr>
        <p:txBody>
          <a:bodyPr vert="horz" lIns="0" tIns="45720" rIns="0" bIns="45720" rtlCol="0">
            <a:normAutofit/>
          </a:bodyPr>
          <a:lstStyle>
            <a:defPPr>
              <a:defRPr lang="en-US"/>
            </a:defPPr>
            <a:lvl1pPr marL="91440" indent="-91440" defTabSz="914400">
              <a:lnSpc>
                <a:spcPct val="90000"/>
              </a:lnSpc>
              <a:spcBef>
                <a:spcPts val="0"/>
              </a:spcBef>
              <a:spcAft>
                <a:spcPts val="200"/>
              </a:spcAft>
              <a:buClr>
                <a:schemeClr val="accent1"/>
              </a:buClr>
              <a:buSzPct val="100000"/>
              <a:buFont typeface="Wingdings" panose="05000000000000000000" pitchFamily="2" charset="2"/>
              <a:buChar char="q"/>
              <a:defRPr sz="2000">
                <a:solidFill>
                  <a:schemeClr val="tx2"/>
                </a:solidFill>
              </a:defRPr>
            </a:lvl1pPr>
            <a:lvl2pPr marL="384048" indent="-182880" defTabSz="914400">
              <a:lnSpc>
                <a:spcPct val="90000"/>
              </a:lnSpc>
              <a:spcBef>
                <a:spcPts val="200"/>
              </a:spcBef>
              <a:spcAft>
                <a:spcPts val="400"/>
              </a:spcAft>
              <a:buClr>
                <a:schemeClr val="accent1"/>
              </a:buClr>
              <a:buSzPct val="80000"/>
              <a:buFont typeface="Wingdings" panose="05000000000000000000" pitchFamily="2" charset="2"/>
              <a:buChar char="q"/>
              <a:defRPr>
                <a:solidFill>
                  <a:schemeClr val="tx2"/>
                </a:solidFill>
              </a:defRPr>
            </a:lvl2pPr>
            <a:lvl3pPr marL="566928" indent="-182880" defTabSz="914400">
              <a:lnSpc>
                <a:spcPct val="90000"/>
              </a:lnSpc>
              <a:spcBef>
                <a:spcPts val="200"/>
              </a:spcBef>
              <a:spcAft>
                <a:spcPts val="400"/>
              </a:spcAft>
              <a:buClr>
                <a:schemeClr val="accent1"/>
              </a:buClr>
              <a:buSzPct val="80000"/>
              <a:buFont typeface="Wingdings" panose="05000000000000000000" pitchFamily="2" charset="2"/>
              <a:buChar char="q"/>
              <a:defRPr sz="1400">
                <a:solidFill>
                  <a:schemeClr val="tx2"/>
                </a:solidFill>
              </a:defRPr>
            </a:lvl3pPr>
            <a:lvl4pPr marL="749808" indent="-182880" defTabSz="914400">
              <a:lnSpc>
                <a:spcPct val="90000"/>
              </a:lnSpc>
              <a:spcBef>
                <a:spcPts val="200"/>
              </a:spcBef>
              <a:spcAft>
                <a:spcPts val="400"/>
              </a:spcAft>
              <a:buClr>
                <a:schemeClr val="accent1"/>
              </a:buClr>
              <a:buSzPct val="80000"/>
              <a:buFont typeface="Wingdings" panose="05000000000000000000" pitchFamily="2" charset="2"/>
              <a:buChar char="q"/>
              <a:defRPr sz="1400">
                <a:solidFill>
                  <a:schemeClr val="tx2"/>
                </a:solidFill>
              </a:defRPr>
            </a:lvl4pPr>
            <a:lvl5pPr marL="932688" indent="-182880" defTabSz="914400">
              <a:lnSpc>
                <a:spcPct val="90000"/>
              </a:lnSpc>
              <a:spcBef>
                <a:spcPts val="200"/>
              </a:spcBef>
              <a:spcAft>
                <a:spcPts val="400"/>
              </a:spcAft>
              <a:buClr>
                <a:schemeClr val="accent1"/>
              </a:buClr>
              <a:buSzPct val="80000"/>
              <a:buFont typeface="Wingdings" panose="05000000000000000000" pitchFamily="2" charset="2"/>
              <a:buChar char="q"/>
              <a:defRPr sz="1400">
                <a:solidFill>
                  <a:schemeClr val="tx2"/>
                </a:solidFill>
              </a:defRPr>
            </a:lvl5pPr>
            <a:lvl6pPr marL="11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6pPr>
            <a:lvl7pPr marL="13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7pPr>
            <a:lvl8pPr marL="15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8pPr>
            <a:lvl9pPr marL="17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9pPr>
          </a:lstStyle>
          <a:p>
            <a:r>
              <a:rPr lang="fr-FR" dirty="0"/>
              <a:t> Réaliser un modèle (dans un modeleur 3D) compatible avec la modélisation proposée</a:t>
            </a:r>
          </a:p>
          <a:p>
            <a:r>
              <a:rPr lang="fr-FR" dirty="0"/>
              <a:t> Donner la loi entrée-sortie issue de la simulation  sous forme d’un fichier exploitable dans Python</a:t>
            </a:r>
          </a:p>
          <a:p>
            <a:r>
              <a:rPr lang="fr-FR" dirty="0"/>
              <a:t> Si le temps le permet,  déterminer la loi entrée-sortie analytiquement</a:t>
            </a:r>
          </a:p>
          <a:p>
            <a:endParaRPr lang="fr-FR" dirty="0"/>
          </a:p>
          <a:p>
            <a:endParaRPr lang="fr-FR" dirty="0"/>
          </a:p>
        </p:txBody>
      </p:sp>
    </p:spTree>
    <p:extLst>
      <p:ext uri="{BB962C8B-B14F-4D97-AF65-F5344CB8AC3E}">
        <p14:creationId xmlns:p14="http://schemas.microsoft.com/office/powerpoint/2010/main" val="3724837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3CA855-6E20-4D12-AB60-A11A8A9408CD}"/>
              </a:ext>
            </a:extLst>
          </p:cNvPr>
          <p:cNvSpPr>
            <a:spLocks noGrp="1"/>
          </p:cNvSpPr>
          <p:nvPr>
            <p:ph type="title"/>
          </p:nvPr>
        </p:nvSpPr>
        <p:spPr/>
        <p:txBody>
          <a:bodyPr/>
          <a:lstStyle/>
          <a:p>
            <a:r>
              <a:rPr lang="fr-FR" sz="4800" dirty="0"/>
              <a:t>Les </a:t>
            </a:r>
            <a:r>
              <a:rPr lang="fr-FR" sz="4800" dirty="0" err="1"/>
              <a:t>TPs</a:t>
            </a:r>
            <a:r>
              <a:rPr lang="fr-FR" sz="4800" dirty="0"/>
              <a:t> en ilots </a:t>
            </a:r>
            <a:r>
              <a:rPr lang="fr-FR" dirty="0"/>
              <a:t>– </a:t>
            </a:r>
            <a:r>
              <a:rPr lang="fr-FR" sz="4800" dirty="0"/>
              <a:t> Sujets</a:t>
            </a:r>
            <a:endParaRPr lang="fr-FR" dirty="0"/>
          </a:p>
        </p:txBody>
      </p:sp>
      <p:pic>
        <p:nvPicPr>
          <p:cNvPr id="7" name="Espace réservé du contenu 6">
            <a:extLst>
              <a:ext uri="{FF2B5EF4-FFF2-40B4-BE49-F238E27FC236}">
                <a16:creationId xmlns:a16="http://schemas.microsoft.com/office/drawing/2014/main" id="{FF3A5F37-D059-4A1D-8737-A5BE5602160C}"/>
              </a:ext>
            </a:extLst>
          </p:cNvPr>
          <p:cNvPicPr>
            <a:picLocks noGrp="1" noChangeAspect="1"/>
          </p:cNvPicPr>
          <p:nvPr>
            <p:ph idx="1"/>
          </p:nvPr>
        </p:nvPicPr>
        <p:blipFill>
          <a:blip r:embed="rId2"/>
          <a:stretch>
            <a:fillRect/>
          </a:stretch>
        </p:blipFill>
        <p:spPr>
          <a:xfrm>
            <a:off x="339364" y="1094559"/>
            <a:ext cx="3881761" cy="5214191"/>
          </a:xfrm>
        </p:spPr>
      </p:pic>
      <p:sp>
        <p:nvSpPr>
          <p:cNvPr id="4" name="Espace réservé du pied de page 3">
            <a:extLst>
              <a:ext uri="{FF2B5EF4-FFF2-40B4-BE49-F238E27FC236}">
                <a16:creationId xmlns:a16="http://schemas.microsoft.com/office/drawing/2014/main" id="{83F45036-5E8C-4F32-B0E8-E7FA20303369}"/>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D2A17087-ED18-49BA-9757-F24E5E5A07A3}"/>
              </a:ext>
            </a:extLst>
          </p:cNvPr>
          <p:cNvSpPr>
            <a:spLocks noGrp="1"/>
          </p:cNvSpPr>
          <p:nvPr>
            <p:ph type="sldNum" sz="quarter" idx="12"/>
          </p:nvPr>
        </p:nvSpPr>
        <p:spPr/>
        <p:txBody>
          <a:bodyPr/>
          <a:lstStyle/>
          <a:p>
            <a:fld id="{956FD943-6D90-4B00-A69F-9AB9CE3206A3}" type="slidenum">
              <a:rPr lang="fr-FR" smtClean="0"/>
              <a:t>13</a:t>
            </a:fld>
            <a:endParaRPr lang="fr-FR"/>
          </a:p>
        </p:txBody>
      </p:sp>
      <p:sp>
        <p:nvSpPr>
          <p:cNvPr id="8" name="Rectangle 7">
            <a:extLst>
              <a:ext uri="{FF2B5EF4-FFF2-40B4-BE49-F238E27FC236}">
                <a16:creationId xmlns:a16="http://schemas.microsoft.com/office/drawing/2014/main" id="{FC5419BF-BAD0-4289-8D39-A9BD0750BA59}"/>
              </a:ext>
            </a:extLst>
          </p:cNvPr>
          <p:cNvSpPr/>
          <p:nvPr/>
        </p:nvSpPr>
        <p:spPr>
          <a:xfrm>
            <a:off x="435935" y="2169042"/>
            <a:ext cx="3785190" cy="52099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a:extLst>
              <a:ext uri="{FF2B5EF4-FFF2-40B4-BE49-F238E27FC236}">
                <a16:creationId xmlns:a16="http://schemas.microsoft.com/office/drawing/2014/main" id="{D37F2ADD-4973-4E4B-B3EB-F3CA72F9D9CD}"/>
              </a:ext>
            </a:extLst>
          </p:cNvPr>
          <p:cNvSpPr/>
          <p:nvPr/>
        </p:nvSpPr>
        <p:spPr>
          <a:xfrm>
            <a:off x="435935" y="5341088"/>
            <a:ext cx="3785190" cy="52099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Espace réservé du contenu 2">
            <a:extLst>
              <a:ext uri="{FF2B5EF4-FFF2-40B4-BE49-F238E27FC236}">
                <a16:creationId xmlns:a16="http://schemas.microsoft.com/office/drawing/2014/main" id="{31DE43DD-2444-4379-B37B-438A5A71577B}"/>
              </a:ext>
            </a:extLst>
          </p:cNvPr>
          <p:cNvSpPr txBox="1">
            <a:spLocks/>
          </p:cNvSpPr>
          <p:nvPr/>
        </p:nvSpPr>
        <p:spPr>
          <a:xfrm>
            <a:off x="4658021" y="954541"/>
            <a:ext cx="7200899" cy="5220013"/>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2"/>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800" kern="1200">
                <a:solidFill>
                  <a:schemeClr val="tx2"/>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q"/>
            </a:pPr>
            <a:r>
              <a:rPr lang="fr-FR" dirty="0"/>
              <a:t> Document ressource sur le système</a:t>
            </a:r>
          </a:p>
          <a:p>
            <a:pPr lvl="1"/>
            <a:r>
              <a:rPr lang="fr-FR" dirty="0"/>
              <a:t>Cahier des charges</a:t>
            </a:r>
          </a:p>
          <a:p>
            <a:pPr lvl="1"/>
            <a:r>
              <a:rPr lang="fr-FR" dirty="0"/>
              <a:t>Protocoles de mise en service</a:t>
            </a:r>
          </a:p>
          <a:p>
            <a:pPr lvl="1"/>
            <a:r>
              <a:rPr lang="fr-FR" dirty="0"/>
              <a:t>Documentation sur les constituants</a:t>
            </a:r>
          </a:p>
          <a:p>
            <a:pPr>
              <a:buFont typeface="Wingdings" panose="05000000000000000000" pitchFamily="2" charset="2"/>
              <a:buChar char="q"/>
            </a:pPr>
            <a:r>
              <a:rPr lang="fr-FR" dirty="0"/>
              <a:t> Maquette numérique</a:t>
            </a:r>
          </a:p>
          <a:p>
            <a:pPr>
              <a:buFont typeface="Wingdings" panose="05000000000000000000" pitchFamily="2" charset="2"/>
              <a:buChar char="q"/>
            </a:pPr>
            <a:r>
              <a:rPr lang="fr-FR" dirty="0"/>
              <a:t> Sujet de TP avec découpage des activités par rôle</a:t>
            </a:r>
          </a:p>
          <a:p>
            <a:pPr marL="0" indent="0">
              <a:buNone/>
            </a:pPr>
            <a:endParaRPr lang="fr-FR" dirty="0"/>
          </a:p>
          <a:p>
            <a:pPr>
              <a:buFont typeface="Wingdings" panose="05000000000000000000" pitchFamily="2" charset="2"/>
              <a:buChar char="q"/>
            </a:pPr>
            <a:r>
              <a:rPr lang="fr-FR" dirty="0"/>
              <a:t> Les questions peuvent être commune entre chacun des sujets… sous réserve que ce soit </a:t>
            </a:r>
            <a:r>
              <a:rPr lang="fr-FR" dirty="0" err="1"/>
              <a:t>posible</a:t>
            </a:r>
            <a:r>
              <a:rPr lang="fr-FR" dirty="0"/>
              <a:t>. </a:t>
            </a:r>
          </a:p>
        </p:txBody>
      </p:sp>
    </p:spTree>
    <p:extLst>
      <p:ext uri="{BB962C8B-B14F-4D97-AF65-F5344CB8AC3E}">
        <p14:creationId xmlns:p14="http://schemas.microsoft.com/office/powerpoint/2010/main" val="1979475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037F35-9A3F-4786-A862-343D025D6829}"/>
              </a:ext>
            </a:extLst>
          </p:cNvPr>
          <p:cNvSpPr>
            <a:spLocks noGrp="1"/>
          </p:cNvSpPr>
          <p:nvPr>
            <p:ph type="title"/>
          </p:nvPr>
        </p:nvSpPr>
        <p:spPr/>
        <p:txBody>
          <a:bodyPr>
            <a:normAutofit/>
          </a:bodyPr>
          <a:lstStyle/>
          <a:p>
            <a:r>
              <a:rPr lang="fr-FR" dirty="0"/>
              <a:t>Quelles autres méthodes pour réaliser des TP </a:t>
            </a:r>
          </a:p>
        </p:txBody>
      </p:sp>
      <p:sp>
        <p:nvSpPr>
          <p:cNvPr id="3" name="Espace réservé du contenu 2">
            <a:extLst>
              <a:ext uri="{FF2B5EF4-FFF2-40B4-BE49-F238E27FC236}">
                <a16:creationId xmlns:a16="http://schemas.microsoft.com/office/drawing/2014/main" id="{BE3C2A61-06AF-47B8-9F4F-DAD338F4BF33}"/>
              </a:ext>
            </a:extLst>
          </p:cNvPr>
          <p:cNvSpPr>
            <a:spLocks noGrp="1"/>
          </p:cNvSpPr>
          <p:nvPr>
            <p:ph idx="1"/>
          </p:nvPr>
        </p:nvSpPr>
        <p:spPr/>
        <p:txBody>
          <a:bodyPr/>
          <a:lstStyle/>
          <a:p>
            <a:pPr>
              <a:buFont typeface="Wingdings" panose="05000000000000000000" pitchFamily="2" charset="2"/>
              <a:buChar char="q"/>
            </a:pPr>
            <a:r>
              <a:rPr lang="fr-FR" dirty="0"/>
              <a:t> Notre discipline fait appel à des outils, notamment des logiciels de simulation.</a:t>
            </a:r>
          </a:p>
          <a:p>
            <a:pPr lvl="1"/>
            <a:r>
              <a:rPr lang="fr-FR" dirty="0"/>
              <a:t> On peut donc utiliser des séances ou chacun des élèves travaillent, sur ordinateur, pour prendre connaissance des fonctionnalités de l’outil…</a:t>
            </a:r>
          </a:p>
          <a:p>
            <a:pPr lvl="1"/>
            <a:r>
              <a:rPr lang="fr-FR" dirty="0"/>
              <a:t>… </a:t>
            </a:r>
            <a:r>
              <a:rPr lang="fr-FR" b="1" dirty="0"/>
              <a:t>MAIS</a:t>
            </a:r>
            <a:r>
              <a:rPr lang="fr-FR" dirty="0"/>
              <a:t> cela n’empêche pas de formuler un objectif technique à atteindre vis-à-vis du système étudié.</a:t>
            </a:r>
            <a:endParaRPr lang="fr-FR" b="1" dirty="0"/>
          </a:p>
          <a:p>
            <a:pPr>
              <a:buFont typeface="Wingdings" panose="05000000000000000000" pitchFamily="2" charset="2"/>
              <a:buChar char="q"/>
            </a:pPr>
            <a:r>
              <a:rPr lang="fr-FR" dirty="0"/>
              <a:t> TP à partir de relevés expérimentaux</a:t>
            </a:r>
          </a:p>
          <a:p>
            <a:pPr lvl="1"/>
            <a:r>
              <a:rPr lang="fr-FR" dirty="0"/>
              <a:t> Dans certain cas, l’expérimentation peut être très lourde à mettre en place, ou au contraire, peuvent être obtenus très rapidement.</a:t>
            </a:r>
          </a:p>
          <a:p>
            <a:pPr lvl="1"/>
            <a:r>
              <a:rPr lang="fr-FR" dirty="0"/>
              <a:t> Dans ce cas, les résultats expérimentaux peuvent être fourni aux élèves afin qu’ils mènent d’autres activités ne nécessitant pas un accès direct au système.</a:t>
            </a:r>
          </a:p>
          <a:p>
            <a:pPr>
              <a:buFont typeface="Wingdings" panose="05000000000000000000" pitchFamily="2" charset="2"/>
              <a:buChar char="q"/>
            </a:pPr>
            <a:r>
              <a:rPr lang="fr-FR" dirty="0"/>
              <a:t> TP sur systèmes en réseaux</a:t>
            </a:r>
          </a:p>
          <a:p>
            <a:pPr lvl="1"/>
            <a:r>
              <a:rPr lang="fr-FR" dirty="0"/>
              <a:t>Certains systèmes en réseaux permettent un accès depuis plusieurs postes. Cela laisse la possibilité à chaque équipe de travailler sur le même système.</a:t>
            </a:r>
          </a:p>
        </p:txBody>
      </p:sp>
      <p:sp>
        <p:nvSpPr>
          <p:cNvPr id="4" name="Espace réservé du pied de page 3">
            <a:extLst>
              <a:ext uri="{FF2B5EF4-FFF2-40B4-BE49-F238E27FC236}">
                <a16:creationId xmlns:a16="http://schemas.microsoft.com/office/drawing/2014/main" id="{CBF6EFB2-EC32-4501-BDF4-3876840075B8}"/>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5381D217-4E80-4D4E-A6E1-9A12EA4FE7D3}"/>
              </a:ext>
            </a:extLst>
          </p:cNvPr>
          <p:cNvSpPr>
            <a:spLocks noGrp="1"/>
          </p:cNvSpPr>
          <p:nvPr>
            <p:ph type="sldNum" sz="quarter" idx="12"/>
          </p:nvPr>
        </p:nvSpPr>
        <p:spPr/>
        <p:txBody>
          <a:bodyPr/>
          <a:lstStyle/>
          <a:p>
            <a:fld id="{956FD943-6D90-4B00-A69F-9AB9CE3206A3}" type="slidenum">
              <a:rPr lang="fr-FR" smtClean="0"/>
              <a:t>14</a:t>
            </a:fld>
            <a:endParaRPr lang="fr-FR"/>
          </a:p>
        </p:txBody>
      </p:sp>
    </p:spTree>
    <p:extLst>
      <p:ext uri="{BB962C8B-B14F-4D97-AF65-F5344CB8AC3E}">
        <p14:creationId xmlns:p14="http://schemas.microsoft.com/office/powerpoint/2010/main" val="11442244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037F35-9A3F-4786-A862-343D025D6829}"/>
              </a:ext>
            </a:extLst>
          </p:cNvPr>
          <p:cNvSpPr>
            <a:spLocks noGrp="1"/>
          </p:cNvSpPr>
          <p:nvPr>
            <p:ph type="title"/>
          </p:nvPr>
        </p:nvSpPr>
        <p:spPr/>
        <p:txBody>
          <a:bodyPr/>
          <a:lstStyle/>
          <a:p>
            <a:r>
              <a:rPr lang="fr-FR" dirty="0"/>
              <a:t>Restitutions et évaluation</a:t>
            </a:r>
          </a:p>
        </p:txBody>
      </p:sp>
      <p:sp>
        <p:nvSpPr>
          <p:cNvPr id="3" name="Espace réservé du contenu 2">
            <a:extLst>
              <a:ext uri="{FF2B5EF4-FFF2-40B4-BE49-F238E27FC236}">
                <a16:creationId xmlns:a16="http://schemas.microsoft.com/office/drawing/2014/main" id="{BE3C2A61-06AF-47B8-9F4F-DAD338F4BF33}"/>
              </a:ext>
            </a:extLst>
          </p:cNvPr>
          <p:cNvSpPr>
            <a:spLocks noGrp="1"/>
          </p:cNvSpPr>
          <p:nvPr>
            <p:ph idx="1"/>
          </p:nvPr>
        </p:nvSpPr>
        <p:spPr/>
        <p:txBody>
          <a:bodyPr/>
          <a:lstStyle/>
          <a:p>
            <a:pPr>
              <a:buFont typeface="Wingdings" panose="05000000000000000000" pitchFamily="2" charset="2"/>
              <a:buChar char="q"/>
            </a:pPr>
            <a:r>
              <a:rPr lang="fr-FR" dirty="0"/>
              <a:t> On a vu précédemment que le travail pouvait être restitué sous forme de présentation. </a:t>
            </a:r>
          </a:p>
          <a:p>
            <a:pPr lvl="1"/>
            <a:r>
              <a:rPr lang="fr-FR" dirty="0"/>
              <a:t> Possibilité de noter les comptes rendus de TP. Cependant, en règle générale, le contenu est souvent décevant car les étudiants n’ont pas toujours le temps de le réaliser.</a:t>
            </a:r>
          </a:p>
          <a:p>
            <a:pPr lvl="1"/>
            <a:r>
              <a:rPr lang="fr-FR" dirty="0"/>
              <a:t> Possibilité de demander des synthèses sous forme de poster (libre ou imposé)</a:t>
            </a:r>
          </a:p>
          <a:p>
            <a:pPr>
              <a:buFont typeface="Wingdings" panose="05000000000000000000" pitchFamily="2" charset="2"/>
              <a:buChar char="q"/>
            </a:pPr>
            <a:endParaRPr lang="fr-FR" dirty="0"/>
          </a:p>
        </p:txBody>
      </p:sp>
      <p:sp>
        <p:nvSpPr>
          <p:cNvPr id="4" name="Espace réservé du pied de page 3">
            <a:extLst>
              <a:ext uri="{FF2B5EF4-FFF2-40B4-BE49-F238E27FC236}">
                <a16:creationId xmlns:a16="http://schemas.microsoft.com/office/drawing/2014/main" id="{CBF6EFB2-EC32-4501-BDF4-3876840075B8}"/>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5381D217-4E80-4D4E-A6E1-9A12EA4FE7D3}"/>
              </a:ext>
            </a:extLst>
          </p:cNvPr>
          <p:cNvSpPr>
            <a:spLocks noGrp="1"/>
          </p:cNvSpPr>
          <p:nvPr>
            <p:ph type="sldNum" sz="quarter" idx="12"/>
          </p:nvPr>
        </p:nvSpPr>
        <p:spPr/>
        <p:txBody>
          <a:bodyPr/>
          <a:lstStyle/>
          <a:p>
            <a:fld id="{956FD943-6D90-4B00-A69F-9AB9CE3206A3}" type="slidenum">
              <a:rPr lang="fr-FR" smtClean="0"/>
              <a:t>15</a:t>
            </a:fld>
            <a:endParaRPr lang="fr-FR"/>
          </a:p>
        </p:txBody>
      </p:sp>
      <p:pic>
        <p:nvPicPr>
          <p:cNvPr id="7" name="Image 6">
            <a:extLst>
              <a:ext uri="{FF2B5EF4-FFF2-40B4-BE49-F238E27FC236}">
                <a16:creationId xmlns:a16="http://schemas.microsoft.com/office/drawing/2014/main" id="{04552190-F722-43A5-8027-BA82B6572B62}"/>
              </a:ext>
            </a:extLst>
          </p:cNvPr>
          <p:cNvPicPr>
            <a:picLocks noChangeAspect="1"/>
          </p:cNvPicPr>
          <p:nvPr/>
        </p:nvPicPr>
        <p:blipFill>
          <a:blip r:embed="rId2"/>
          <a:stretch>
            <a:fillRect/>
          </a:stretch>
        </p:blipFill>
        <p:spPr>
          <a:xfrm>
            <a:off x="8216927" y="1908182"/>
            <a:ext cx="3635706" cy="2531785"/>
          </a:xfrm>
          <a:prstGeom prst="rect">
            <a:avLst/>
          </a:prstGeom>
        </p:spPr>
      </p:pic>
      <p:graphicFrame>
        <p:nvGraphicFramePr>
          <p:cNvPr id="8" name="Tableau 8">
            <a:extLst>
              <a:ext uri="{FF2B5EF4-FFF2-40B4-BE49-F238E27FC236}">
                <a16:creationId xmlns:a16="http://schemas.microsoft.com/office/drawing/2014/main" id="{CD57F464-4CFD-4676-9027-CD053EEDA3FC}"/>
              </a:ext>
            </a:extLst>
          </p:cNvPr>
          <p:cNvGraphicFramePr>
            <a:graphicFrameLocks noGrp="1"/>
          </p:cNvGraphicFramePr>
          <p:nvPr>
            <p:extLst>
              <p:ext uri="{D42A27DB-BD31-4B8C-83A1-F6EECF244321}">
                <p14:modId xmlns:p14="http://schemas.microsoft.com/office/powerpoint/2010/main" val="3815111425"/>
              </p:ext>
            </p:extLst>
          </p:nvPr>
        </p:nvGraphicFramePr>
        <p:xfrm>
          <a:off x="333080" y="3704288"/>
          <a:ext cx="6321777" cy="2225040"/>
        </p:xfrm>
        <a:graphic>
          <a:graphicData uri="http://schemas.openxmlformats.org/drawingml/2006/table">
            <a:tbl>
              <a:tblPr firstRow="1" bandRow="1">
                <a:tableStyleId>{073A0DAA-6AF3-43AB-8588-CEC1D06C72B9}</a:tableStyleId>
              </a:tblPr>
              <a:tblGrid>
                <a:gridCol w="1198008">
                  <a:extLst>
                    <a:ext uri="{9D8B030D-6E8A-4147-A177-3AD203B41FA5}">
                      <a16:colId xmlns:a16="http://schemas.microsoft.com/office/drawing/2014/main" val="1948862033"/>
                    </a:ext>
                  </a:extLst>
                </a:gridCol>
                <a:gridCol w="1137684">
                  <a:extLst>
                    <a:ext uri="{9D8B030D-6E8A-4147-A177-3AD203B41FA5}">
                      <a16:colId xmlns:a16="http://schemas.microsoft.com/office/drawing/2014/main" val="4067382614"/>
                    </a:ext>
                  </a:extLst>
                </a:gridCol>
                <a:gridCol w="903768">
                  <a:extLst>
                    <a:ext uri="{9D8B030D-6E8A-4147-A177-3AD203B41FA5}">
                      <a16:colId xmlns:a16="http://schemas.microsoft.com/office/drawing/2014/main" val="2985404755"/>
                    </a:ext>
                  </a:extLst>
                </a:gridCol>
                <a:gridCol w="1020725">
                  <a:extLst>
                    <a:ext uri="{9D8B030D-6E8A-4147-A177-3AD203B41FA5}">
                      <a16:colId xmlns:a16="http://schemas.microsoft.com/office/drawing/2014/main" val="3103270632"/>
                    </a:ext>
                  </a:extLst>
                </a:gridCol>
                <a:gridCol w="255370">
                  <a:extLst>
                    <a:ext uri="{9D8B030D-6E8A-4147-A177-3AD203B41FA5}">
                      <a16:colId xmlns:a16="http://schemas.microsoft.com/office/drawing/2014/main" val="1966383303"/>
                    </a:ext>
                  </a:extLst>
                </a:gridCol>
                <a:gridCol w="903111">
                  <a:extLst>
                    <a:ext uri="{9D8B030D-6E8A-4147-A177-3AD203B41FA5}">
                      <a16:colId xmlns:a16="http://schemas.microsoft.com/office/drawing/2014/main" val="2759808279"/>
                    </a:ext>
                  </a:extLst>
                </a:gridCol>
                <a:gridCol w="903111">
                  <a:extLst>
                    <a:ext uri="{9D8B030D-6E8A-4147-A177-3AD203B41FA5}">
                      <a16:colId xmlns:a16="http://schemas.microsoft.com/office/drawing/2014/main" val="3181911874"/>
                    </a:ext>
                  </a:extLst>
                </a:gridCol>
              </a:tblGrid>
              <a:tr h="370840">
                <a:tc>
                  <a:txBody>
                    <a:bodyPr/>
                    <a:lstStyle/>
                    <a:p>
                      <a:pPr algn="ctr"/>
                      <a:endParaRPr lang="fr-FR"/>
                    </a:p>
                  </a:txBody>
                  <a:tcPr anchor="ctr"/>
                </a:tc>
                <a:tc>
                  <a:txBody>
                    <a:bodyPr/>
                    <a:lstStyle/>
                    <a:p>
                      <a:pPr algn="ctr"/>
                      <a:r>
                        <a:rPr lang="fr-FR" dirty="0" err="1"/>
                        <a:t>Comp</a:t>
                      </a:r>
                      <a:r>
                        <a:rPr lang="fr-FR" dirty="0"/>
                        <a:t> 1</a:t>
                      </a:r>
                    </a:p>
                  </a:txBody>
                  <a:tcPr anchor="ctr"/>
                </a:tc>
                <a:tc>
                  <a:txBody>
                    <a:bodyPr/>
                    <a:lstStyle/>
                    <a:p>
                      <a:pPr algn="ctr"/>
                      <a:r>
                        <a:rPr lang="fr-FR" dirty="0" err="1"/>
                        <a:t>Comp</a:t>
                      </a:r>
                      <a:r>
                        <a:rPr lang="fr-FR" dirty="0"/>
                        <a:t> 2</a:t>
                      </a:r>
                    </a:p>
                  </a:txBody>
                  <a:tcPr anchor="ctr"/>
                </a:tc>
                <a:tc>
                  <a:txBody>
                    <a:bodyPr/>
                    <a:lstStyle/>
                    <a:p>
                      <a:pPr algn="ctr"/>
                      <a:r>
                        <a:rPr lang="fr-FR" dirty="0" err="1"/>
                        <a:t>Comp</a:t>
                      </a:r>
                      <a:r>
                        <a:rPr lang="fr-FR" dirty="0"/>
                        <a:t> 3</a:t>
                      </a:r>
                    </a:p>
                  </a:txBody>
                  <a:tcPr anchor="ctr"/>
                </a:tc>
                <a:tc>
                  <a:txBody>
                    <a:bodyPr/>
                    <a:lstStyle/>
                    <a:p>
                      <a:pPr algn="ctr"/>
                      <a:r>
                        <a:rPr lang="fr-FR" dirty="0"/>
                        <a:t>…</a:t>
                      </a:r>
                    </a:p>
                  </a:txBody>
                  <a:tcPr anchor="ctr"/>
                </a:tc>
                <a:tc>
                  <a:txBody>
                    <a:bodyPr/>
                    <a:lstStyle/>
                    <a:p>
                      <a:pPr algn="ctr"/>
                      <a:r>
                        <a:rPr lang="fr-FR" dirty="0"/>
                        <a:t>Note</a:t>
                      </a:r>
                    </a:p>
                  </a:txBody>
                  <a:tcPr anchor="ctr"/>
                </a:tc>
                <a:tc>
                  <a:txBody>
                    <a:bodyPr/>
                    <a:lstStyle/>
                    <a:p>
                      <a:pPr algn="ctr"/>
                      <a:endParaRPr lang="fr-FR" dirty="0"/>
                    </a:p>
                  </a:txBody>
                  <a:tcPr anchor="ctr"/>
                </a:tc>
                <a:extLst>
                  <a:ext uri="{0D108BD9-81ED-4DB2-BD59-A6C34878D82A}">
                    <a16:rowId xmlns:a16="http://schemas.microsoft.com/office/drawing/2014/main" val="4163395557"/>
                  </a:ext>
                </a:extLst>
              </a:tr>
              <a:tr h="370840">
                <a:tc>
                  <a:txBody>
                    <a:bodyPr/>
                    <a:lstStyle/>
                    <a:p>
                      <a:r>
                        <a:rPr lang="fr-FR" dirty="0"/>
                        <a:t>Activité 1</a:t>
                      </a:r>
                    </a:p>
                  </a:txBody>
                  <a:tcPr/>
                </a:tc>
                <a:tc>
                  <a:txBody>
                    <a:bodyPr/>
                    <a:lstStyle/>
                    <a:p>
                      <a:pPr algn="ctr"/>
                      <a:r>
                        <a:rPr lang="fr-FR" dirty="0"/>
                        <a:t>1</a:t>
                      </a:r>
                    </a:p>
                  </a:txBody>
                  <a:tcPr/>
                </a:tc>
                <a:tc>
                  <a:txBody>
                    <a:bodyPr/>
                    <a:lstStyle/>
                    <a:p>
                      <a:pPr algn="ctr"/>
                      <a:r>
                        <a:rPr lang="fr-FR" dirty="0"/>
                        <a:t>0</a:t>
                      </a:r>
                    </a:p>
                  </a:txBody>
                  <a:tcPr/>
                </a:tc>
                <a:tc>
                  <a:txBody>
                    <a:bodyPr/>
                    <a:lstStyle/>
                    <a:p>
                      <a:pPr algn="ctr"/>
                      <a:r>
                        <a:rPr lang="fr-FR" dirty="0"/>
                        <a:t>2</a:t>
                      </a:r>
                    </a:p>
                  </a:txBody>
                  <a:tcPr/>
                </a:tc>
                <a:tc>
                  <a:txBody>
                    <a:bodyPr/>
                    <a:lstStyle/>
                    <a:p>
                      <a:endParaRPr lang="fr-FR"/>
                    </a:p>
                  </a:txBody>
                  <a:tcPr/>
                </a:tc>
                <a:tc>
                  <a:txBody>
                    <a:bodyPr/>
                    <a:lstStyle/>
                    <a:p>
                      <a:pPr algn="ctr"/>
                      <a:r>
                        <a:rPr lang="fr-FR" dirty="0"/>
                        <a:t> 0 à 3</a:t>
                      </a:r>
                    </a:p>
                  </a:txBody>
                  <a:tcPr/>
                </a:tc>
                <a:tc>
                  <a:txBody>
                    <a:bodyPr/>
                    <a:lstStyle/>
                    <a:p>
                      <a:endParaRPr lang="fr-FR" dirty="0"/>
                    </a:p>
                  </a:txBody>
                  <a:tcPr/>
                </a:tc>
                <a:extLst>
                  <a:ext uri="{0D108BD9-81ED-4DB2-BD59-A6C34878D82A}">
                    <a16:rowId xmlns:a16="http://schemas.microsoft.com/office/drawing/2014/main" val="3220009966"/>
                  </a:ext>
                </a:extLst>
              </a:tr>
              <a:tr h="370840">
                <a:tc>
                  <a:txBody>
                    <a:bodyPr/>
                    <a:lstStyle/>
                    <a:p>
                      <a:r>
                        <a:rPr lang="fr-FR" dirty="0"/>
                        <a:t>Activité 2</a:t>
                      </a:r>
                    </a:p>
                  </a:txBody>
                  <a:tcPr/>
                </a:tc>
                <a:tc>
                  <a:txBody>
                    <a:bodyPr/>
                    <a:lstStyle/>
                    <a:p>
                      <a:pPr algn="ctr"/>
                      <a:endParaRPr lang="fr-FR" dirty="0"/>
                    </a:p>
                  </a:txBody>
                  <a:tcPr/>
                </a:tc>
                <a:tc>
                  <a:txBody>
                    <a:bodyPr/>
                    <a:lstStyle/>
                    <a:p>
                      <a:pPr algn="ctr"/>
                      <a:r>
                        <a:rPr lang="fr-FR" dirty="0"/>
                        <a:t>2</a:t>
                      </a:r>
                    </a:p>
                  </a:txBody>
                  <a:tcPr/>
                </a:tc>
                <a:tc>
                  <a:txBody>
                    <a:bodyPr/>
                    <a:lstStyle/>
                    <a:p>
                      <a:pPr algn="ctr"/>
                      <a:endParaRPr lang="fr-FR" dirty="0"/>
                    </a:p>
                  </a:txBody>
                  <a:tcPr/>
                </a:tc>
                <a:tc>
                  <a:txBody>
                    <a:bodyPr/>
                    <a:lstStyle/>
                    <a:p>
                      <a:endParaRPr lang="fr-F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t> 0 à 3</a:t>
                      </a:r>
                    </a:p>
                  </a:txBody>
                  <a:tcPr/>
                </a:tc>
                <a:tc>
                  <a:txBody>
                    <a:bodyPr/>
                    <a:lstStyle/>
                    <a:p>
                      <a:endParaRPr lang="fr-FR" dirty="0"/>
                    </a:p>
                  </a:txBody>
                  <a:tcPr/>
                </a:tc>
                <a:extLst>
                  <a:ext uri="{0D108BD9-81ED-4DB2-BD59-A6C34878D82A}">
                    <a16:rowId xmlns:a16="http://schemas.microsoft.com/office/drawing/2014/main" val="276290701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Activité 3</a:t>
                      </a:r>
                    </a:p>
                  </a:txBody>
                  <a:tcPr/>
                </a:tc>
                <a:tc>
                  <a:txBody>
                    <a:bodyPr/>
                    <a:lstStyle/>
                    <a:p>
                      <a:pPr algn="ctr"/>
                      <a:endParaRPr lang="fr-FR" dirty="0"/>
                    </a:p>
                  </a:txBody>
                  <a:tcPr/>
                </a:tc>
                <a:tc>
                  <a:txBody>
                    <a:bodyPr/>
                    <a:lstStyle/>
                    <a:p>
                      <a:pPr algn="ctr"/>
                      <a:r>
                        <a:rPr lang="fr-FR" dirty="0"/>
                        <a:t>1</a:t>
                      </a:r>
                    </a:p>
                  </a:txBody>
                  <a:tcPr/>
                </a:tc>
                <a:tc>
                  <a:txBody>
                    <a:bodyPr/>
                    <a:lstStyle/>
                    <a:p>
                      <a:pPr algn="ctr"/>
                      <a:r>
                        <a:rPr lang="fr-FR" dirty="0"/>
                        <a:t>2</a:t>
                      </a:r>
                    </a:p>
                  </a:txBody>
                  <a:tcPr/>
                </a:tc>
                <a:tc>
                  <a:txBody>
                    <a:bodyPr/>
                    <a:lstStyle/>
                    <a:p>
                      <a:endParaRPr lang="fr-F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t> 0 à 3</a:t>
                      </a:r>
                    </a:p>
                  </a:txBody>
                  <a:tcPr/>
                </a:tc>
                <a:tc>
                  <a:txBody>
                    <a:bodyPr/>
                    <a:lstStyle/>
                    <a:p>
                      <a:endParaRPr lang="fr-FR" dirty="0"/>
                    </a:p>
                  </a:txBody>
                  <a:tcPr/>
                </a:tc>
                <a:extLst>
                  <a:ext uri="{0D108BD9-81ED-4DB2-BD59-A6C34878D82A}">
                    <a16:rowId xmlns:a16="http://schemas.microsoft.com/office/drawing/2014/main" val="2538593187"/>
                  </a:ext>
                </a:extLst>
              </a:tr>
              <a:tr h="370840">
                <a:tc>
                  <a:txBody>
                    <a:bodyPr/>
                    <a:lstStyle/>
                    <a:p>
                      <a:endParaRPr lang="fr-FR"/>
                    </a:p>
                  </a:txBody>
                  <a:tcPr/>
                </a:tc>
                <a:tc>
                  <a:txBody>
                    <a:bodyPr/>
                    <a:lstStyle/>
                    <a:p>
                      <a:endParaRPr lang="fr-FR"/>
                    </a:p>
                  </a:txBody>
                  <a:tcPr/>
                </a:tc>
                <a:tc>
                  <a:txBody>
                    <a:bodyPr/>
                    <a:lstStyle/>
                    <a:p>
                      <a:endParaRPr lang="fr-FR"/>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r>
                        <a:rPr lang="fr-FR" dirty="0"/>
                        <a:t>…</a:t>
                      </a:r>
                    </a:p>
                  </a:txBody>
                  <a:tcPr/>
                </a:tc>
                <a:extLst>
                  <a:ext uri="{0D108BD9-81ED-4DB2-BD59-A6C34878D82A}">
                    <a16:rowId xmlns:a16="http://schemas.microsoft.com/office/drawing/2014/main" val="1103198902"/>
                  </a:ext>
                </a:extLst>
              </a:tr>
              <a:tr h="370840">
                <a:tc>
                  <a:txBody>
                    <a:bodyPr/>
                    <a:lstStyle/>
                    <a:p>
                      <a:endParaRPr lang="fr-FR"/>
                    </a:p>
                  </a:txBody>
                  <a:tcPr/>
                </a:tc>
                <a:tc>
                  <a:txBody>
                    <a:bodyPr/>
                    <a:lstStyle/>
                    <a:p>
                      <a:endParaRPr lang="fr-FR"/>
                    </a:p>
                  </a:txBody>
                  <a:tcPr/>
                </a:tc>
                <a:tc>
                  <a:txBody>
                    <a:bodyPr/>
                    <a:lstStyle/>
                    <a:p>
                      <a:endParaRPr lang="fr-FR"/>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tc>
                <a:extLst>
                  <a:ext uri="{0D108BD9-81ED-4DB2-BD59-A6C34878D82A}">
                    <a16:rowId xmlns:a16="http://schemas.microsoft.com/office/drawing/2014/main" val="96724514"/>
                  </a:ext>
                </a:extLst>
              </a:tr>
            </a:tbl>
          </a:graphicData>
        </a:graphic>
      </p:graphicFrame>
    </p:spTree>
    <p:extLst>
      <p:ext uri="{BB962C8B-B14F-4D97-AF65-F5344CB8AC3E}">
        <p14:creationId xmlns:p14="http://schemas.microsoft.com/office/powerpoint/2010/main" val="3671391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510E48F-D579-4816-8982-E2D404A6C29E}"/>
              </a:ext>
            </a:extLst>
          </p:cNvPr>
          <p:cNvSpPr>
            <a:spLocks noGrp="1"/>
          </p:cNvSpPr>
          <p:nvPr>
            <p:ph type="title"/>
          </p:nvPr>
        </p:nvSpPr>
        <p:spPr/>
        <p:txBody>
          <a:bodyPr>
            <a:normAutofit fontScale="90000"/>
          </a:bodyPr>
          <a:lstStyle/>
          <a:p>
            <a:r>
              <a:rPr lang="fr-FR" dirty="0"/>
              <a:t>Et vous… à quoi avez-vous pensé pour </a:t>
            </a:r>
            <a:r>
              <a:rPr lang="fr-FR"/>
              <a:t>vos dossiers ?</a:t>
            </a:r>
            <a:endParaRPr lang="fr-FR" dirty="0"/>
          </a:p>
        </p:txBody>
      </p:sp>
      <p:sp>
        <p:nvSpPr>
          <p:cNvPr id="3" name="Espace réservé du contenu 2">
            <a:extLst>
              <a:ext uri="{FF2B5EF4-FFF2-40B4-BE49-F238E27FC236}">
                <a16:creationId xmlns:a16="http://schemas.microsoft.com/office/drawing/2014/main" id="{CEAD5E69-8A6B-47B5-A49C-BE09BE0FC967}"/>
              </a:ext>
            </a:extLst>
          </p:cNvPr>
          <p:cNvSpPr>
            <a:spLocks noGrp="1"/>
          </p:cNvSpPr>
          <p:nvPr>
            <p:ph idx="1"/>
          </p:nvPr>
        </p:nvSpPr>
        <p:spPr/>
        <p:txBody>
          <a:bodyPr/>
          <a:lstStyle/>
          <a:p>
            <a:pPr>
              <a:buFont typeface="Wingdings" panose="05000000000000000000" pitchFamily="2" charset="2"/>
              <a:buChar char="q"/>
            </a:pPr>
            <a:r>
              <a:rPr lang="fr-FR" dirty="0"/>
              <a:t> </a:t>
            </a:r>
          </a:p>
        </p:txBody>
      </p:sp>
      <p:sp>
        <p:nvSpPr>
          <p:cNvPr id="4" name="Espace réservé du pied de page 3">
            <a:extLst>
              <a:ext uri="{FF2B5EF4-FFF2-40B4-BE49-F238E27FC236}">
                <a16:creationId xmlns:a16="http://schemas.microsoft.com/office/drawing/2014/main" id="{B5D34049-CFDB-4AAD-9D3D-C09DDB274272}"/>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596DA8A7-EBF8-4705-A9BC-4F60507C45AD}"/>
              </a:ext>
            </a:extLst>
          </p:cNvPr>
          <p:cNvSpPr>
            <a:spLocks noGrp="1"/>
          </p:cNvSpPr>
          <p:nvPr>
            <p:ph type="sldNum" sz="quarter" idx="12"/>
          </p:nvPr>
        </p:nvSpPr>
        <p:spPr/>
        <p:txBody>
          <a:bodyPr/>
          <a:lstStyle/>
          <a:p>
            <a:fld id="{956FD943-6D90-4B00-A69F-9AB9CE3206A3}" type="slidenum">
              <a:rPr lang="fr-FR" smtClean="0"/>
              <a:t>16</a:t>
            </a:fld>
            <a:endParaRPr lang="fr-FR"/>
          </a:p>
        </p:txBody>
      </p:sp>
    </p:spTree>
    <p:extLst>
      <p:ext uri="{BB962C8B-B14F-4D97-AF65-F5344CB8AC3E}">
        <p14:creationId xmlns:p14="http://schemas.microsoft.com/office/powerpoint/2010/main" val="2754455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538537-DADC-403E-8569-96BCE0485F8F}"/>
              </a:ext>
            </a:extLst>
          </p:cNvPr>
          <p:cNvSpPr>
            <a:spLocks noGrp="1"/>
          </p:cNvSpPr>
          <p:nvPr>
            <p:ph type="title"/>
          </p:nvPr>
        </p:nvSpPr>
        <p:spPr/>
        <p:txBody>
          <a:bodyPr/>
          <a:lstStyle/>
          <a:p>
            <a:r>
              <a:rPr lang="fr-FR" dirty="0"/>
              <a:t>Travaux Pratiques – Objectifs</a:t>
            </a:r>
          </a:p>
        </p:txBody>
      </p:sp>
      <p:sp>
        <p:nvSpPr>
          <p:cNvPr id="3" name="Espace réservé du contenu 2">
            <a:extLst>
              <a:ext uri="{FF2B5EF4-FFF2-40B4-BE49-F238E27FC236}">
                <a16:creationId xmlns:a16="http://schemas.microsoft.com/office/drawing/2014/main" id="{E7881CF8-0EED-4C31-A3A8-47FAFD0344F9}"/>
              </a:ext>
            </a:extLst>
          </p:cNvPr>
          <p:cNvSpPr>
            <a:spLocks noGrp="1"/>
          </p:cNvSpPr>
          <p:nvPr>
            <p:ph idx="1"/>
          </p:nvPr>
        </p:nvSpPr>
        <p:spPr>
          <a:xfrm>
            <a:off x="339366" y="954541"/>
            <a:ext cx="5582970" cy="5322969"/>
          </a:xfrm>
        </p:spPr>
        <p:txBody>
          <a:bodyPr>
            <a:normAutofit lnSpcReduction="10000"/>
          </a:bodyPr>
          <a:lstStyle/>
          <a:p>
            <a:pPr>
              <a:buSzPct val="80000"/>
              <a:buFont typeface="Wingdings" panose="05000000000000000000" pitchFamily="2" charset="2"/>
              <a:buChar char="q"/>
            </a:pPr>
            <a:r>
              <a:rPr lang="fr-FR" dirty="0"/>
              <a:t>  En CPGE, les TP permettent de développer des compétences par la pratique</a:t>
            </a:r>
          </a:p>
          <a:p>
            <a:pPr lvl="1"/>
            <a:r>
              <a:rPr lang="fr-FR" b="1" dirty="0">
                <a:solidFill>
                  <a:schemeClr val="accent3">
                    <a:lumMod val="50000"/>
                  </a:schemeClr>
                </a:solidFill>
              </a:rPr>
              <a:t> </a:t>
            </a:r>
            <a:r>
              <a:rPr lang="fr-FR" dirty="0">
                <a:solidFill>
                  <a:schemeClr val="tx1"/>
                </a:solidFill>
              </a:rPr>
              <a:t>Analyser :</a:t>
            </a:r>
          </a:p>
          <a:p>
            <a:pPr lvl="2"/>
            <a:r>
              <a:rPr lang="fr-FR" dirty="0">
                <a:solidFill>
                  <a:schemeClr val="tx1"/>
                </a:solidFill>
              </a:rPr>
              <a:t> Analyser un système et ses constituants</a:t>
            </a:r>
          </a:p>
          <a:p>
            <a:pPr lvl="2"/>
            <a:r>
              <a:rPr lang="fr-FR" dirty="0">
                <a:solidFill>
                  <a:schemeClr val="tx1"/>
                </a:solidFill>
              </a:rPr>
              <a:t> Caractériser et analyser les écarts entre le cahier des charges, le réel et le modèle</a:t>
            </a:r>
          </a:p>
          <a:p>
            <a:pPr lvl="1"/>
            <a:r>
              <a:rPr lang="fr-FR" dirty="0">
                <a:solidFill>
                  <a:schemeClr val="tx1"/>
                </a:solidFill>
              </a:rPr>
              <a:t>Modéliser </a:t>
            </a:r>
          </a:p>
          <a:p>
            <a:pPr lvl="2"/>
            <a:r>
              <a:rPr lang="fr-FR" dirty="0">
                <a:solidFill>
                  <a:schemeClr val="tx1"/>
                </a:solidFill>
              </a:rPr>
              <a:t>Proposer des modèles de comportement</a:t>
            </a:r>
          </a:p>
          <a:p>
            <a:pPr lvl="2"/>
            <a:r>
              <a:rPr lang="fr-FR" dirty="0">
                <a:solidFill>
                  <a:schemeClr val="tx1"/>
                </a:solidFill>
              </a:rPr>
              <a:t>Valider des modèles</a:t>
            </a:r>
          </a:p>
          <a:p>
            <a:pPr lvl="1"/>
            <a:r>
              <a:rPr lang="fr-FR" dirty="0">
                <a:solidFill>
                  <a:schemeClr val="tx1"/>
                </a:solidFill>
              </a:rPr>
              <a:t> Résoudre</a:t>
            </a:r>
          </a:p>
          <a:p>
            <a:pPr lvl="2"/>
            <a:r>
              <a:rPr lang="fr-FR" dirty="0">
                <a:solidFill>
                  <a:schemeClr val="tx1"/>
                </a:solidFill>
              </a:rPr>
              <a:t>Proposer et mettre en œuvre des démarches de résolution numérique</a:t>
            </a:r>
          </a:p>
          <a:p>
            <a:pPr lvl="1"/>
            <a:r>
              <a:rPr lang="fr-FR" dirty="0">
                <a:solidFill>
                  <a:schemeClr val="tx1"/>
                </a:solidFill>
              </a:rPr>
              <a:t> Expérimenter</a:t>
            </a:r>
          </a:p>
          <a:p>
            <a:pPr lvl="2"/>
            <a:r>
              <a:rPr lang="fr-FR" dirty="0"/>
              <a:t>S’approprier le fonctionnement d’un système</a:t>
            </a:r>
          </a:p>
          <a:p>
            <a:pPr lvl="2"/>
            <a:r>
              <a:rPr lang="fr-FR" dirty="0"/>
              <a:t>Proposer, justifier et mettre en œuvre des protocoles expérimentaux</a:t>
            </a:r>
          </a:p>
          <a:p>
            <a:pPr lvl="1"/>
            <a:r>
              <a:rPr lang="fr-FR" dirty="0"/>
              <a:t> Concevoir</a:t>
            </a:r>
          </a:p>
          <a:p>
            <a:pPr lvl="2"/>
            <a:r>
              <a:rPr lang="fr-FR" dirty="0"/>
              <a:t>Concevoir la partie commande des systèmes</a:t>
            </a:r>
          </a:p>
          <a:p>
            <a:pPr lvl="1"/>
            <a:r>
              <a:rPr lang="fr-FR" dirty="0"/>
              <a:t> Communiquer</a:t>
            </a:r>
          </a:p>
          <a:p>
            <a:pPr lvl="2"/>
            <a:r>
              <a:rPr lang="fr-FR" dirty="0"/>
              <a:t>Présenter des résultats issus de l’expérimentation et de résolutions numériques</a:t>
            </a:r>
          </a:p>
          <a:p>
            <a:pPr lvl="2"/>
            <a:endParaRPr lang="fr-FR" dirty="0"/>
          </a:p>
        </p:txBody>
      </p:sp>
      <p:sp>
        <p:nvSpPr>
          <p:cNvPr id="4" name="Espace réservé du pied de page 3">
            <a:extLst>
              <a:ext uri="{FF2B5EF4-FFF2-40B4-BE49-F238E27FC236}">
                <a16:creationId xmlns:a16="http://schemas.microsoft.com/office/drawing/2014/main" id="{84566889-5154-4180-ABBC-474A56DC4420}"/>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50C5AB51-2306-4D27-8541-3F5C045AA6A2}"/>
              </a:ext>
            </a:extLst>
          </p:cNvPr>
          <p:cNvSpPr>
            <a:spLocks noGrp="1"/>
          </p:cNvSpPr>
          <p:nvPr>
            <p:ph type="sldNum" sz="quarter" idx="12"/>
          </p:nvPr>
        </p:nvSpPr>
        <p:spPr/>
        <p:txBody>
          <a:bodyPr/>
          <a:lstStyle/>
          <a:p>
            <a:fld id="{956FD943-6D90-4B00-A69F-9AB9CE3206A3}" type="slidenum">
              <a:rPr lang="fr-FR" smtClean="0"/>
              <a:t>2</a:t>
            </a:fld>
            <a:endParaRPr lang="fr-FR"/>
          </a:p>
        </p:txBody>
      </p:sp>
      <p:sp>
        <p:nvSpPr>
          <p:cNvPr id="6" name="Espace réservé du contenu 2">
            <a:extLst>
              <a:ext uri="{FF2B5EF4-FFF2-40B4-BE49-F238E27FC236}">
                <a16:creationId xmlns:a16="http://schemas.microsoft.com/office/drawing/2014/main" id="{7C1F413A-5DBD-483A-9D78-4AB26781DEC3}"/>
              </a:ext>
            </a:extLst>
          </p:cNvPr>
          <p:cNvSpPr txBox="1">
            <a:spLocks/>
          </p:cNvSpPr>
          <p:nvPr/>
        </p:nvSpPr>
        <p:spPr>
          <a:xfrm>
            <a:off x="6097426" y="2147777"/>
            <a:ext cx="5582970" cy="4129732"/>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2"/>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800" kern="1200">
                <a:solidFill>
                  <a:schemeClr val="tx2"/>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SzPct val="80000"/>
              <a:buFont typeface="Wingdings" panose="05000000000000000000" pitchFamily="2" charset="2"/>
              <a:buChar char="q"/>
            </a:pPr>
            <a:r>
              <a:rPr lang="fr-FR" dirty="0"/>
              <a:t>  En STS/IUT, les TP permettent, en plus de participer à l’apprentissage et à la maitrise des concepts, de valider la capacité à réaliser des tâches professionnelles</a:t>
            </a:r>
          </a:p>
          <a:p>
            <a:pPr>
              <a:buSzPct val="80000"/>
              <a:buFont typeface="Wingdings" panose="05000000000000000000" pitchFamily="2" charset="2"/>
              <a:buChar char="q"/>
            </a:pPr>
            <a:endParaRPr lang="fr-FR" dirty="0"/>
          </a:p>
        </p:txBody>
      </p:sp>
    </p:spTree>
    <p:extLst>
      <p:ext uri="{BB962C8B-B14F-4D97-AF65-F5344CB8AC3E}">
        <p14:creationId xmlns:p14="http://schemas.microsoft.com/office/powerpoint/2010/main" val="534021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538537-DADC-403E-8569-96BCE0485F8F}"/>
              </a:ext>
            </a:extLst>
          </p:cNvPr>
          <p:cNvSpPr>
            <a:spLocks noGrp="1"/>
          </p:cNvSpPr>
          <p:nvPr>
            <p:ph type="title"/>
          </p:nvPr>
        </p:nvSpPr>
        <p:spPr/>
        <p:txBody>
          <a:bodyPr/>
          <a:lstStyle/>
          <a:p>
            <a:r>
              <a:rPr lang="fr-FR" dirty="0"/>
              <a:t>Travaux Pratiques – Contraintes</a:t>
            </a:r>
          </a:p>
        </p:txBody>
      </p:sp>
      <p:sp>
        <p:nvSpPr>
          <p:cNvPr id="3" name="Espace réservé du contenu 2">
            <a:extLst>
              <a:ext uri="{FF2B5EF4-FFF2-40B4-BE49-F238E27FC236}">
                <a16:creationId xmlns:a16="http://schemas.microsoft.com/office/drawing/2014/main" id="{E7881CF8-0EED-4C31-A3A8-47FAFD0344F9}"/>
              </a:ext>
            </a:extLst>
          </p:cNvPr>
          <p:cNvSpPr>
            <a:spLocks noGrp="1"/>
          </p:cNvSpPr>
          <p:nvPr>
            <p:ph idx="1"/>
          </p:nvPr>
        </p:nvSpPr>
        <p:spPr>
          <a:xfrm>
            <a:off x="339365" y="954541"/>
            <a:ext cx="11519555" cy="4074659"/>
          </a:xfrm>
        </p:spPr>
        <p:txBody>
          <a:bodyPr>
            <a:normAutofit/>
          </a:bodyPr>
          <a:lstStyle/>
          <a:p>
            <a:pPr>
              <a:buSzPct val="80000"/>
              <a:buFont typeface="Wingdings" panose="05000000000000000000" pitchFamily="2" charset="2"/>
              <a:buChar char="q"/>
            </a:pPr>
            <a:r>
              <a:rPr lang="fr-FR" dirty="0">
                <a:solidFill>
                  <a:schemeClr val="tx1"/>
                </a:solidFill>
              </a:rPr>
              <a:t> Des contraintes matérielles</a:t>
            </a:r>
          </a:p>
          <a:p>
            <a:pPr lvl="1"/>
            <a:r>
              <a:rPr lang="fr-FR" dirty="0">
                <a:solidFill>
                  <a:schemeClr val="tx1"/>
                </a:solidFill>
              </a:rPr>
              <a:t> Le matériel utilisé en TP a un certain prix et ne peut donc pas être dupliqué à la hauteur du nombre d’étudiants</a:t>
            </a:r>
          </a:p>
          <a:p>
            <a:pPr>
              <a:buSzPct val="80000"/>
              <a:buFont typeface="Wingdings" panose="05000000000000000000" pitchFamily="2" charset="2"/>
              <a:buChar char="q"/>
            </a:pPr>
            <a:r>
              <a:rPr lang="fr-FR" dirty="0">
                <a:solidFill>
                  <a:schemeClr val="tx1"/>
                </a:solidFill>
              </a:rPr>
              <a:t> Des contraintes de sécurité</a:t>
            </a:r>
          </a:p>
          <a:p>
            <a:pPr lvl="1"/>
            <a:r>
              <a:rPr lang="fr-FR" dirty="0">
                <a:solidFill>
                  <a:schemeClr val="tx1"/>
                </a:solidFill>
              </a:rPr>
              <a:t> L’utilisation de matériel, parfois industriel, doit pouvoir se faire en toute sécurité </a:t>
            </a:r>
          </a:p>
          <a:p>
            <a:pPr>
              <a:buSzPct val="80000"/>
              <a:buFont typeface="Wingdings" panose="05000000000000000000" pitchFamily="2" charset="2"/>
              <a:buChar char="q"/>
            </a:pPr>
            <a:r>
              <a:rPr lang="fr-FR" dirty="0">
                <a:solidFill>
                  <a:schemeClr val="tx1"/>
                </a:solidFill>
              </a:rPr>
              <a:t> Organisation du laboratoire</a:t>
            </a:r>
          </a:p>
          <a:p>
            <a:pPr lvl="1"/>
            <a:r>
              <a:rPr lang="fr-FR" dirty="0">
                <a:solidFill>
                  <a:schemeClr val="tx1"/>
                </a:solidFill>
              </a:rPr>
              <a:t> organisation en ilots, chacun comprenant un système, un ou plusieurs postes informatiques fonctionnant en réseau permettant de piloter et le système et dotés de logiciels de modélisation et simulations, logiciels de bureautique</a:t>
            </a:r>
          </a:p>
          <a:p>
            <a:pPr>
              <a:buSzPct val="80000"/>
              <a:buFont typeface="Wingdings" panose="05000000000000000000" pitchFamily="2" charset="2"/>
              <a:buChar char="q"/>
            </a:pPr>
            <a:r>
              <a:rPr lang="fr-FR" dirty="0">
                <a:solidFill>
                  <a:schemeClr val="tx1"/>
                </a:solidFill>
              </a:rPr>
              <a:t> De quoi doit-on disposer lorsqu’on utilise un système didactisé :</a:t>
            </a:r>
          </a:p>
          <a:p>
            <a:pPr lvl="1"/>
            <a:r>
              <a:rPr lang="fr-FR" dirty="0">
                <a:solidFill>
                  <a:schemeClr val="tx1"/>
                </a:solidFill>
              </a:rPr>
              <a:t> Un système réel, multiphysique (par exemple partie mécanique, électronique, commande) de préférence instrumenté</a:t>
            </a:r>
          </a:p>
          <a:p>
            <a:pPr lvl="1"/>
            <a:r>
              <a:rPr lang="fr-FR" dirty="0">
                <a:solidFill>
                  <a:schemeClr val="tx1"/>
                </a:solidFill>
              </a:rPr>
              <a:t> Une maquette numérique (modélisation de la partie commande et de la partie opérative)</a:t>
            </a:r>
          </a:p>
          <a:p>
            <a:pPr lvl="1"/>
            <a:r>
              <a:rPr lang="fr-FR" dirty="0">
                <a:solidFill>
                  <a:schemeClr val="tx1"/>
                </a:solidFill>
              </a:rPr>
              <a:t> Un cahier des charges</a:t>
            </a:r>
          </a:p>
          <a:p>
            <a:pPr lvl="1"/>
            <a:endParaRPr lang="fr-FR" dirty="0">
              <a:solidFill>
                <a:schemeClr val="tx1"/>
              </a:solidFill>
            </a:endParaRPr>
          </a:p>
        </p:txBody>
      </p:sp>
      <p:sp>
        <p:nvSpPr>
          <p:cNvPr id="4" name="Espace réservé du pied de page 3">
            <a:extLst>
              <a:ext uri="{FF2B5EF4-FFF2-40B4-BE49-F238E27FC236}">
                <a16:creationId xmlns:a16="http://schemas.microsoft.com/office/drawing/2014/main" id="{84566889-5154-4180-ABBC-474A56DC4420}"/>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50C5AB51-2306-4D27-8541-3F5C045AA6A2}"/>
              </a:ext>
            </a:extLst>
          </p:cNvPr>
          <p:cNvSpPr>
            <a:spLocks noGrp="1"/>
          </p:cNvSpPr>
          <p:nvPr>
            <p:ph type="sldNum" sz="quarter" idx="12"/>
          </p:nvPr>
        </p:nvSpPr>
        <p:spPr/>
        <p:txBody>
          <a:bodyPr/>
          <a:lstStyle/>
          <a:p>
            <a:fld id="{956FD943-6D90-4B00-A69F-9AB9CE3206A3}" type="slidenum">
              <a:rPr lang="fr-FR" smtClean="0"/>
              <a:t>3</a:t>
            </a:fld>
            <a:endParaRPr lang="fr-FR"/>
          </a:p>
        </p:txBody>
      </p:sp>
      <p:sp>
        <p:nvSpPr>
          <p:cNvPr id="6" name="Espace réservé du contenu 2">
            <a:extLst>
              <a:ext uri="{FF2B5EF4-FFF2-40B4-BE49-F238E27FC236}">
                <a16:creationId xmlns:a16="http://schemas.microsoft.com/office/drawing/2014/main" id="{12ECF1CE-1B71-48DC-98BF-14F7C2309CC1}"/>
              </a:ext>
            </a:extLst>
          </p:cNvPr>
          <p:cNvSpPr txBox="1">
            <a:spLocks/>
          </p:cNvSpPr>
          <p:nvPr/>
        </p:nvSpPr>
        <p:spPr>
          <a:xfrm>
            <a:off x="334104" y="5029200"/>
            <a:ext cx="11519555" cy="143058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2"/>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800" kern="1200">
                <a:solidFill>
                  <a:schemeClr val="tx2"/>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buFont typeface="Wingdings" panose="05000000000000000000" pitchFamily="2" charset="2"/>
              <a:buChar char="ð"/>
            </a:pPr>
            <a:r>
              <a:rPr lang="fr-FR" sz="2400" b="1" dirty="0">
                <a:solidFill>
                  <a:schemeClr val="tx1"/>
                </a:solidFill>
              </a:rPr>
              <a:t> Difficulté pour l’enseignant </a:t>
            </a:r>
          </a:p>
          <a:p>
            <a:pPr lvl="2">
              <a:buFont typeface="Wingdings" panose="05000000000000000000" pitchFamily="2" charset="2"/>
              <a:buChar char="ð"/>
            </a:pPr>
            <a:r>
              <a:rPr lang="fr-FR" sz="1800" b="1" dirty="0">
                <a:solidFill>
                  <a:schemeClr val="tx1"/>
                </a:solidFill>
              </a:rPr>
              <a:t>Prévoir des activités semblables sur les différents ilots</a:t>
            </a:r>
          </a:p>
          <a:p>
            <a:pPr lvl="2">
              <a:buFont typeface="Wingdings" panose="05000000000000000000" pitchFamily="2" charset="2"/>
              <a:buChar char="ð"/>
            </a:pPr>
            <a:r>
              <a:rPr lang="fr-FR" sz="1800" b="1" dirty="0">
                <a:solidFill>
                  <a:schemeClr val="tx1"/>
                </a:solidFill>
              </a:rPr>
              <a:t>Prévoir des activités différentes et complémentaire pour les élèves sur chacun des ilots</a:t>
            </a:r>
          </a:p>
        </p:txBody>
      </p:sp>
    </p:spTree>
    <p:extLst>
      <p:ext uri="{BB962C8B-B14F-4D97-AF65-F5344CB8AC3E}">
        <p14:creationId xmlns:p14="http://schemas.microsoft.com/office/powerpoint/2010/main" val="11227674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DA05CB3-6C0D-4EE1-9AA2-3E872B690517}"/>
              </a:ext>
            </a:extLst>
          </p:cNvPr>
          <p:cNvSpPr>
            <a:spLocks noGrp="1"/>
          </p:cNvSpPr>
          <p:nvPr>
            <p:ph type="title"/>
          </p:nvPr>
        </p:nvSpPr>
        <p:spPr/>
        <p:txBody>
          <a:bodyPr/>
          <a:lstStyle/>
          <a:p>
            <a:r>
              <a:rPr lang="fr-FR" dirty="0"/>
              <a:t>Travaux Pratiques</a:t>
            </a:r>
          </a:p>
        </p:txBody>
      </p:sp>
      <p:sp>
        <p:nvSpPr>
          <p:cNvPr id="3" name="Espace réservé du contenu 2">
            <a:extLst>
              <a:ext uri="{FF2B5EF4-FFF2-40B4-BE49-F238E27FC236}">
                <a16:creationId xmlns:a16="http://schemas.microsoft.com/office/drawing/2014/main" id="{13667750-7560-4718-A44E-F70E375009C9}"/>
              </a:ext>
            </a:extLst>
          </p:cNvPr>
          <p:cNvSpPr>
            <a:spLocks noGrp="1"/>
          </p:cNvSpPr>
          <p:nvPr>
            <p:ph idx="1"/>
          </p:nvPr>
        </p:nvSpPr>
        <p:spPr/>
        <p:txBody>
          <a:bodyPr/>
          <a:lstStyle/>
          <a:p>
            <a:pPr>
              <a:buFont typeface="Wingdings" panose="05000000000000000000" pitchFamily="2" charset="2"/>
              <a:buChar char="q"/>
            </a:pPr>
            <a:r>
              <a:rPr lang="fr-FR" dirty="0"/>
              <a:t> Dans les programmes de CPGE, les compétences expérimentales se retrouvent dans la compétence expérimenter. </a:t>
            </a:r>
          </a:p>
          <a:p>
            <a:pPr>
              <a:buFont typeface="Wingdings" panose="05000000000000000000" pitchFamily="2" charset="2"/>
              <a:buChar char="q"/>
            </a:pPr>
            <a:endParaRPr lang="fr-FR" dirty="0"/>
          </a:p>
          <a:p>
            <a:pPr>
              <a:buFont typeface="Wingdings" panose="05000000000000000000" pitchFamily="2" charset="2"/>
              <a:buChar char="q"/>
            </a:pPr>
            <a:r>
              <a:rPr lang="fr-FR" dirty="0"/>
              <a:t> </a:t>
            </a:r>
            <a:r>
              <a:rPr lang="fr-FR" b="1" dirty="0"/>
              <a:t>MAIS d’autres compétences sont à aborder en TP : un futur ingénieur se doit d’avoir des capacités d’analyse, modélisation, résolution…</a:t>
            </a:r>
          </a:p>
          <a:p>
            <a:pPr>
              <a:buFont typeface="Wingdings" panose="05000000000000000000" pitchFamily="2" charset="2"/>
              <a:buChar char="q"/>
            </a:pPr>
            <a:endParaRPr lang="fr-FR" dirty="0"/>
          </a:p>
          <a:p>
            <a:pPr>
              <a:buFont typeface="Wingdings" panose="05000000000000000000" pitchFamily="2" charset="2"/>
              <a:buChar char="q"/>
            </a:pPr>
            <a:r>
              <a:rPr lang="fr-FR" dirty="0"/>
              <a:t> Ces compétences sont à acquisition longue. Cela signifie qu’elles sont notifiées en S2 et en S4 mais qu’il faut les initier dès le début de la première année de la formation. </a:t>
            </a:r>
          </a:p>
        </p:txBody>
      </p:sp>
      <p:sp>
        <p:nvSpPr>
          <p:cNvPr id="4" name="Espace réservé du pied de page 3">
            <a:extLst>
              <a:ext uri="{FF2B5EF4-FFF2-40B4-BE49-F238E27FC236}">
                <a16:creationId xmlns:a16="http://schemas.microsoft.com/office/drawing/2014/main" id="{FB7F42B3-B315-4B92-B7F3-C020A823D3C7}"/>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881FB3B6-22EF-4D8E-84FF-4BC74F7F3853}"/>
              </a:ext>
            </a:extLst>
          </p:cNvPr>
          <p:cNvSpPr>
            <a:spLocks noGrp="1"/>
          </p:cNvSpPr>
          <p:nvPr>
            <p:ph type="sldNum" sz="quarter" idx="12"/>
          </p:nvPr>
        </p:nvSpPr>
        <p:spPr/>
        <p:txBody>
          <a:bodyPr/>
          <a:lstStyle/>
          <a:p>
            <a:fld id="{956FD943-6D90-4B00-A69F-9AB9CE3206A3}" type="slidenum">
              <a:rPr lang="fr-FR" smtClean="0"/>
              <a:t>4</a:t>
            </a:fld>
            <a:endParaRPr lang="fr-FR"/>
          </a:p>
        </p:txBody>
      </p:sp>
    </p:spTree>
    <p:extLst>
      <p:ext uri="{BB962C8B-B14F-4D97-AF65-F5344CB8AC3E}">
        <p14:creationId xmlns:p14="http://schemas.microsoft.com/office/powerpoint/2010/main" val="861954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2F6E3E4-708A-4F4C-A52E-5660ACEA3EE0}"/>
              </a:ext>
            </a:extLst>
          </p:cNvPr>
          <p:cNvSpPr>
            <a:spLocks noGrp="1"/>
          </p:cNvSpPr>
          <p:nvPr>
            <p:ph type="title"/>
          </p:nvPr>
        </p:nvSpPr>
        <p:spPr/>
        <p:txBody>
          <a:bodyPr/>
          <a:lstStyle/>
          <a:p>
            <a:r>
              <a:rPr lang="fr-FR" dirty="0"/>
              <a:t>Positionnement des TP</a:t>
            </a:r>
          </a:p>
        </p:txBody>
      </p:sp>
      <p:sp>
        <p:nvSpPr>
          <p:cNvPr id="4" name="Espace réservé du pied de page 3">
            <a:extLst>
              <a:ext uri="{FF2B5EF4-FFF2-40B4-BE49-F238E27FC236}">
                <a16:creationId xmlns:a16="http://schemas.microsoft.com/office/drawing/2014/main" id="{D1048176-5F76-41C0-A03E-16D75FD8EEBE}"/>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C655567F-B4C2-41EC-BABF-AD54966FDA73}"/>
              </a:ext>
            </a:extLst>
          </p:cNvPr>
          <p:cNvSpPr>
            <a:spLocks noGrp="1"/>
          </p:cNvSpPr>
          <p:nvPr>
            <p:ph type="sldNum" sz="quarter" idx="12"/>
          </p:nvPr>
        </p:nvSpPr>
        <p:spPr/>
        <p:txBody>
          <a:bodyPr/>
          <a:lstStyle/>
          <a:p>
            <a:fld id="{956FD943-6D90-4B00-A69F-9AB9CE3206A3}" type="slidenum">
              <a:rPr lang="fr-FR" smtClean="0"/>
              <a:t>5</a:t>
            </a:fld>
            <a:endParaRPr lang="fr-FR"/>
          </a:p>
        </p:txBody>
      </p:sp>
      <p:pic>
        <p:nvPicPr>
          <p:cNvPr id="6" name="Image 5">
            <a:extLst>
              <a:ext uri="{FF2B5EF4-FFF2-40B4-BE49-F238E27FC236}">
                <a16:creationId xmlns:a16="http://schemas.microsoft.com/office/drawing/2014/main" id="{E62EB155-CB75-47FD-BE7A-A8B5EC4CB0D8}"/>
              </a:ext>
            </a:extLst>
          </p:cNvPr>
          <p:cNvPicPr>
            <a:picLocks noChangeAspect="1"/>
          </p:cNvPicPr>
          <p:nvPr/>
        </p:nvPicPr>
        <p:blipFill>
          <a:blip r:embed="rId2"/>
          <a:stretch>
            <a:fillRect/>
          </a:stretch>
        </p:blipFill>
        <p:spPr>
          <a:xfrm>
            <a:off x="6198780" y="829554"/>
            <a:ext cx="5993219" cy="2795357"/>
          </a:xfrm>
          <a:prstGeom prst="rect">
            <a:avLst/>
          </a:prstGeom>
        </p:spPr>
      </p:pic>
      <p:sp>
        <p:nvSpPr>
          <p:cNvPr id="9" name="Espace réservé du contenu 2">
            <a:extLst>
              <a:ext uri="{FF2B5EF4-FFF2-40B4-BE49-F238E27FC236}">
                <a16:creationId xmlns:a16="http://schemas.microsoft.com/office/drawing/2014/main" id="{4830A35A-2767-4608-8749-67D91665B505}"/>
              </a:ext>
            </a:extLst>
          </p:cNvPr>
          <p:cNvSpPr txBox="1">
            <a:spLocks/>
          </p:cNvSpPr>
          <p:nvPr/>
        </p:nvSpPr>
        <p:spPr>
          <a:xfrm>
            <a:off x="339365" y="954542"/>
            <a:ext cx="5756635" cy="270988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2"/>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800" kern="1200">
                <a:solidFill>
                  <a:schemeClr val="tx2"/>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SzPct val="80000"/>
              <a:buFont typeface="Wingdings" panose="05000000000000000000" pitchFamily="2" charset="2"/>
              <a:buChar char="q"/>
            </a:pPr>
            <a:r>
              <a:rPr lang="fr-FR" dirty="0">
                <a:solidFill>
                  <a:schemeClr val="tx1"/>
                </a:solidFill>
              </a:rPr>
              <a:t>  Comme vu précédemment, les séances de TP doivent être prévues dés la programmation de la progression pédagogique et de la séquence. </a:t>
            </a:r>
          </a:p>
          <a:p>
            <a:pPr>
              <a:buSzPct val="80000"/>
              <a:buFont typeface="Wingdings" panose="05000000000000000000" pitchFamily="2" charset="2"/>
              <a:buChar char="q"/>
            </a:pPr>
            <a:r>
              <a:rPr lang="fr-FR" dirty="0">
                <a:solidFill>
                  <a:schemeClr val="tx1"/>
                </a:solidFill>
              </a:rPr>
              <a:t> Suivant la stratégie pédagogique choisie (inductive, classe inversée, mode projet), et les objectifs choisis, la rédaction des TP sera forcément différente. </a:t>
            </a:r>
          </a:p>
        </p:txBody>
      </p:sp>
      <p:sp>
        <p:nvSpPr>
          <p:cNvPr id="10" name="Espace réservé du contenu 2">
            <a:extLst>
              <a:ext uri="{FF2B5EF4-FFF2-40B4-BE49-F238E27FC236}">
                <a16:creationId xmlns:a16="http://schemas.microsoft.com/office/drawing/2014/main" id="{C734583C-0881-41C4-A85C-872A277A88FF}"/>
              </a:ext>
            </a:extLst>
          </p:cNvPr>
          <p:cNvSpPr txBox="1">
            <a:spLocks/>
          </p:cNvSpPr>
          <p:nvPr/>
        </p:nvSpPr>
        <p:spPr>
          <a:xfrm>
            <a:off x="334104" y="3789416"/>
            <a:ext cx="11519555" cy="2670369"/>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2"/>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800" kern="1200">
                <a:solidFill>
                  <a:schemeClr val="tx2"/>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buFont typeface="Wingdings" panose="05000000000000000000" pitchFamily="2" charset="2"/>
              <a:buChar char="ð"/>
            </a:pPr>
            <a:r>
              <a:rPr lang="fr-FR" sz="2400" b="1" dirty="0">
                <a:solidFill>
                  <a:schemeClr val="tx1"/>
                </a:solidFill>
              </a:rPr>
              <a:t>  Une des stratégie pour qu’un groupe d’élève soit un véritable acteur des séances pratiques est le travail « en ilot »</a:t>
            </a:r>
            <a:endParaRPr lang="fr-FR" sz="1800" b="1" dirty="0">
              <a:solidFill>
                <a:schemeClr val="tx1"/>
              </a:solidFill>
            </a:endParaRPr>
          </a:p>
        </p:txBody>
      </p:sp>
      <p:sp>
        <p:nvSpPr>
          <p:cNvPr id="11" name="Flèche : droite rayée 10">
            <a:extLst>
              <a:ext uri="{FF2B5EF4-FFF2-40B4-BE49-F238E27FC236}">
                <a16:creationId xmlns:a16="http://schemas.microsoft.com/office/drawing/2014/main" id="{A3ADBB72-0C6D-4A5F-B02E-F5718A7F24BA}"/>
              </a:ext>
            </a:extLst>
          </p:cNvPr>
          <p:cNvSpPr/>
          <p:nvPr/>
        </p:nvSpPr>
        <p:spPr>
          <a:xfrm>
            <a:off x="6592186" y="1568602"/>
            <a:ext cx="5260447" cy="393405"/>
          </a:xfrm>
          <a:prstGeom prst="strip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fr-FR" sz="1400" dirty="0"/>
              <a:t>TP en ilot sur 3 semaines</a:t>
            </a:r>
          </a:p>
        </p:txBody>
      </p:sp>
    </p:spTree>
    <p:extLst>
      <p:ext uri="{BB962C8B-B14F-4D97-AF65-F5344CB8AC3E}">
        <p14:creationId xmlns:p14="http://schemas.microsoft.com/office/powerpoint/2010/main" val="2001778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2B20744-67CE-43DA-80FA-5C1E66924162}"/>
              </a:ext>
            </a:extLst>
          </p:cNvPr>
          <p:cNvSpPr>
            <a:spLocks noGrp="1"/>
          </p:cNvSpPr>
          <p:nvPr>
            <p:ph type="title"/>
          </p:nvPr>
        </p:nvSpPr>
        <p:spPr/>
        <p:txBody>
          <a:bodyPr/>
          <a:lstStyle/>
          <a:p>
            <a:r>
              <a:rPr lang="fr-FR" dirty="0"/>
              <a:t>Les </a:t>
            </a:r>
            <a:r>
              <a:rPr lang="fr-FR" dirty="0" err="1"/>
              <a:t>TPs</a:t>
            </a:r>
            <a:r>
              <a:rPr lang="fr-FR" dirty="0"/>
              <a:t> en ilots - Principe</a:t>
            </a:r>
          </a:p>
        </p:txBody>
      </p:sp>
      <p:sp>
        <p:nvSpPr>
          <p:cNvPr id="3" name="Espace réservé du contenu 2">
            <a:extLst>
              <a:ext uri="{FF2B5EF4-FFF2-40B4-BE49-F238E27FC236}">
                <a16:creationId xmlns:a16="http://schemas.microsoft.com/office/drawing/2014/main" id="{CE79FBBD-2791-4D14-AF1E-C8A21FE06717}"/>
              </a:ext>
            </a:extLst>
          </p:cNvPr>
          <p:cNvSpPr>
            <a:spLocks noGrp="1"/>
          </p:cNvSpPr>
          <p:nvPr>
            <p:ph idx="1"/>
          </p:nvPr>
        </p:nvSpPr>
        <p:spPr/>
        <p:txBody>
          <a:bodyPr>
            <a:normAutofit/>
          </a:bodyPr>
          <a:lstStyle/>
          <a:p>
            <a:pPr>
              <a:buFont typeface="Wingdings" panose="05000000000000000000" pitchFamily="2" charset="2"/>
              <a:buChar char="q"/>
            </a:pPr>
            <a:r>
              <a:rPr lang="fr-FR" dirty="0"/>
              <a:t> Lors d’un TP en ilot, </a:t>
            </a:r>
          </a:p>
          <a:p>
            <a:pPr lvl="1"/>
            <a:r>
              <a:rPr lang="fr-FR" dirty="0"/>
              <a:t> les élèves sont constitués par équipe (3 à 5 élèves)</a:t>
            </a:r>
          </a:p>
          <a:p>
            <a:pPr lvl="1"/>
            <a:r>
              <a:rPr lang="fr-FR" dirty="0"/>
              <a:t> l’équipe travaille sur un même support, sur une même problématique</a:t>
            </a:r>
          </a:p>
          <a:p>
            <a:pPr lvl="1"/>
            <a:r>
              <a:rPr lang="fr-FR" dirty="0"/>
              <a:t> chaque élève à un travail différent (un rôle différent) mais concours à un objectif commun.</a:t>
            </a:r>
          </a:p>
        </p:txBody>
      </p:sp>
      <p:sp>
        <p:nvSpPr>
          <p:cNvPr id="4" name="Espace réservé du pied de page 3">
            <a:extLst>
              <a:ext uri="{FF2B5EF4-FFF2-40B4-BE49-F238E27FC236}">
                <a16:creationId xmlns:a16="http://schemas.microsoft.com/office/drawing/2014/main" id="{DA53CCC4-A6E2-4D73-AEBB-E5090D664DA7}"/>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0E818D2D-542F-4778-913D-D272FD69E2C3}"/>
              </a:ext>
            </a:extLst>
          </p:cNvPr>
          <p:cNvSpPr>
            <a:spLocks noGrp="1"/>
          </p:cNvSpPr>
          <p:nvPr>
            <p:ph type="sldNum" sz="quarter" idx="12"/>
          </p:nvPr>
        </p:nvSpPr>
        <p:spPr/>
        <p:txBody>
          <a:bodyPr/>
          <a:lstStyle/>
          <a:p>
            <a:fld id="{956FD943-6D90-4B00-A69F-9AB9CE3206A3}" type="slidenum">
              <a:rPr lang="fr-FR" smtClean="0"/>
              <a:t>6</a:t>
            </a:fld>
            <a:endParaRPr lang="fr-FR"/>
          </a:p>
        </p:txBody>
      </p:sp>
    </p:spTree>
    <p:extLst>
      <p:ext uri="{BB962C8B-B14F-4D97-AF65-F5344CB8AC3E}">
        <p14:creationId xmlns:p14="http://schemas.microsoft.com/office/powerpoint/2010/main" val="2111299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5E17D68-640B-43B8-8D66-D0D8F9C79630}"/>
              </a:ext>
            </a:extLst>
          </p:cNvPr>
          <p:cNvSpPr>
            <a:spLocks noGrp="1"/>
          </p:cNvSpPr>
          <p:nvPr>
            <p:ph type="title"/>
          </p:nvPr>
        </p:nvSpPr>
        <p:spPr/>
        <p:txBody>
          <a:bodyPr/>
          <a:lstStyle/>
          <a:p>
            <a:r>
              <a:rPr lang="fr-FR" dirty="0"/>
              <a:t>Les </a:t>
            </a:r>
            <a:r>
              <a:rPr lang="fr-FR" dirty="0" err="1"/>
              <a:t>TPs</a:t>
            </a:r>
            <a:r>
              <a:rPr lang="fr-FR" dirty="0"/>
              <a:t> en ilots – Rôles</a:t>
            </a:r>
          </a:p>
        </p:txBody>
      </p:sp>
      <p:sp>
        <p:nvSpPr>
          <p:cNvPr id="3" name="Espace réservé du contenu 2">
            <a:extLst>
              <a:ext uri="{FF2B5EF4-FFF2-40B4-BE49-F238E27FC236}">
                <a16:creationId xmlns:a16="http://schemas.microsoft.com/office/drawing/2014/main" id="{DD6D293E-0E46-43C3-BE5B-1B7A7BD068BD}"/>
              </a:ext>
            </a:extLst>
          </p:cNvPr>
          <p:cNvSpPr>
            <a:spLocks noGrp="1"/>
          </p:cNvSpPr>
          <p:nvPr>
            <p:ph idx="1"/>
          </p:nvPr>
        </p:nvSpPr>
        <p:spPr>
          <a:xfrm>
            <a:off x="339365" y="954541"/>
            <a:ext cx="7586698" cy="5220013"/>
          </a:xfrm>
          <a:ln>
            <a:noFill/>
          </a:ln>
        </p:spPr>
        <p:txBody>
          <a:bodyPr>
            <a:normAutofit fontScale="92500" lnSpcReduction="10000"/>
          </a:bodyPr>
          <a:lstStyle/>
          <a:p>
            <a:pPr>
              <a:spcBef>
                <a:spcPts val="0"/>
              </a:spcBef>
              <a:spcAft>
                <a:spcPts val="0"/>
              </a:spcAft>
              <a:buFont typeface="Wingdings" panose="05000000000000000000" pitchFamily="2" charset="2"/>
              <a:buChar char="q"/>
            </a:pPr>
            <a:r>
              <a:rPr lang="fr-FR" sz="1800" b="1" dirty="0"/>
              <a:t> </a:t>
            </a:r>
            <a:r>
              <a:rPr lang="fr-FR" sz="2400" b="1" dirty="0"/>
              <a:t>Programme de PCSI – PSI</a:t>
            </a:r>
          </a:p>
          <a:p>
            <a:pPr lvl="1">
              <a:spcBef>
                <a:spcPts val="0"/>
              </a:spcBef>
              <a:spcAft>
                <a:spcPts val="0"/>
              </a:spcAft>
            </a:pPr>
            <a:r>
              <a:rPr lang="fr-FR" b="1" dirty="0"/>
              <a:t>A. Analyser</a:t>
            </a:r>
          </a:p>
          <a:p>
            <a:pPr lvl="2">
              <a:spcBef>
                <a:spcPts val="0"/>
              </a:spcBef>
              <a:spcAft>
                <a:spcPts val="0"/>
              </a:spcAft>
            </a:pPr>
            <a:r>
              <a:rPr lang="fr-FR" sz="1600" dirty="0"/>
              <a:t>A1. Identifier le besoin et les exigences </a:t>
            </a:r>
            <a:r>
              <a:rPr lang="fr-FR" sz="1600" dirty="0">
                <a:solidFill>
                  <a:schemeClr val="bg2"/>
                </a:solidFill>
                <a:sym typeface="Wingdings" panose="05000000000000000000" pitchFamily="2" charset="2"/>
              </a:rPr>
              <a:t></a:t>
            </a:r>
            <a:endParaRPr lang="fr-FR" sz="1600" dirty="0">
              <a:solidFill>
                <a:schemeClr val="bg2"/>
              </a:solidFill>
            </a:endParaRPr>
          </a:p>
          <a:p>
            <a:pPr lvl="2">
              <a:spcBef>
                <a:spcPts val="0"/>
              </a:spcBef>
              <a:spcAft>
                <a:spcPts val="0"/>
              </a:spcAft>
            </a:pPr>
            <a:r>
              <a:rPr lang="fr-FR" sz="1600" dirty="0"/>
              <a:t>A2. Définir les frontières de l’analyse </a:t>
            </a:r>
            <a:r>
              <a:rPr lang="fr-FR" sz="1600" dirty="0">
                <a:solidFill>
                  <a:schemeClr val="accent1"/>
                </a:solidFill>
                <a:sym typeface="Wingdings" panose="05000000000000000000" pitchFamily="2" charset="2"/>
              </a:rPr>
              <a:t> </a:t>
            </a:r>
            <a:r>
              <a:rPr lang="fr-FR" sz="1600" dirty="0">
                <a:solidFill>
                  <a:schemeClr val="accent2"/>
                </a:solidFill>
                <a:sym typeface="Wingdings" panose="05000000000000000000" pitchFamily="2" charset="2"/>
              </a:rPr>
              <a:t></a:t>
            </a:r>
            <a:r>
              <a:rPr lang="fr-FR" sz="1600" dirty="0">
                <a:sym typeface="Wingdings" panose="05000000000000000000" pitchFamily="2" charset="2"/>
              </a:rPr>
              <a:t> </a:t>
            </a:r>
            <a:endParaRPr lang="fr-FR" sz="1600" dirty="0"/>
          </a:p>
          <a:p>
            <a:pPr lvl="2">
              <a:spcBef>
                <a:spcPts val="0"/>
              </a:spcBef>
              <a:spcAft>
                <a:spcPts val="0"/>
              </a:spcAft>
            </a:pPr>
            <a:r>
              <a:rPr lang="fr-FR" sz="1600" dirty="0"/>
              <a:t>A3. Appréhender les analyses fonctionnelle et structurelle </a:t>
            </a:r>
            <a:r>
              <a:rPr lang="fr-FR" sz="1600" dirty="0">
                <a:solidFill>
                  <a:schemeClr val="accent1"/>
                </a:solidFill>
                <a:sym typeface="Wingdings" panose="05000000000000000000" pitchFamily="2" charset="2"/>
              </a:rPr>
              <a:t> </a:t>
            </a:r>
            <a:r>
              <a:rPr lang="fr-FR" sz="1600" dirty="0">
                <a:solidFill>
                  <a:schemeClr val="accent2"/>
                </a:solidFill>
                <a:sym typeface="Wingdings" panose="05000000000000000000" pitchFamily="2" charset="2"/>
              </a:rPr>
              <a:t></a:t>
            </a:r>
            <a:endParaRPr lang="fr-FR" sz="1600" dirty="0">
              <a:solidFill>
                <a:schemeClr val="accent2"/>
              </a:solidFill>
            </a:endParaRPr>
          </a:p>
          <a:p>
            <a:pPr lvl="2">
              <a:spcBef>
                <a:spcPts val="0"/>
              </a:spcBef>
              <a:spcAft>
                <a:spcPts val="0"/>
              </a:spcAft>
            </a:pPr>
            <a:r>
              <a:rPr lang="fr-FR" sz="1600" dirty="0"/>
              <a:t>A4. Caractériser des écarts </a:t>
            </a:r>
            <a:r>
              <a:rPr lang="fr-FR" sz="1600" dirty="0">
                <a:solidFill>
                  <a:schemeClr val="bg2"/>
                </a:solidFill>
                <a:sym typeface="Wingdings" panose="05000000000000000000" pitchFamily="2" charset="2"/>
              </a:rPr>
              <a:t></a:t>
            </a:r>
            <a:r>
              <a:rPr lang="fr-FR" sz="1600" dirty="0">
                <a:solidFill>
                  <a:schemeClr val="accent1"/>
                </a:solidFill>
                <a:sym typeface="Wingdings" panose="05000000000000000000" pitchFamily="2" charset="2"/>
              </a:rPr>
              <a:t> </a:t>
            </a:r>
            <a:r>
              <a:rPr lang="fr-FR" sz="1600" dirty="0">
                <a:solidFill>
                  <a:schemeClr val="accent2"/>
                </a:solidFill>
                <a:sym typeface="Wingdings" panose="05000000000000000000" pitchFamily="2" charset="2"/>
              </a:rPr>
              <a:t></a:t>
            </a:r>
            <a:r>
              <a:rPr lang="fr-FR" sz="1600" dirty="0"/>
              <a:t> </a:t>
            </a:r>
            <a:r>
              <a:rPr lang="fr-FR" sz="1600" dirty="0">
                <a:solidFill>
                  <a:schemeClr val="accent1"/>
                </a:solidFill>
                <a:sym typeface="Wingdings" panose="05000000000000000000" pitchFamily="2" charset="2"/>
              </a:rPr>
              <a:t> </a:t>
            </a:r>
            <a:endParaRPr lang="fr-FR" sz="1600" dirty="0">
              <a:solidFill>
                <a:schemeClr val="bg2"/>
              </a:solidFill>
            </a:endParaRPr>
          </a:p>
          <a:p>
            <a:pPr lvl="2">
              <a:spcBef>
                <a:spcPts val="0"/>
              </a:spcBef>
              <a:spcAft>
                <a:spcPts val="0"/>
              </a:spcAft>
            </a:pPr>
            <a:r>
              <a:rPr lang="fr-FR" sz="1600" dirty="0"/>
              <a:t>A5. Apprécier la pertinence et la validité des résultats </a:t>
            </a:r>
            <a:r>
              <a:rPr lang="fr-FR" sz="1600" dirty="0">
                <a:solidFill>
                  <a:schemeClr val="bg2"/>
                </a:solidFill>
                <a:sym typeface="Wingdings" panose="05000000000000000000" pitchFamily="2" charset="2"/>
              </a:rPr>
              <a:t></a:t>
            </a:r>
            <a:r>
              <a:rPr lang="fr-FR" sz="1600" dirty="0">
                <a:solidFill>
                  <a:schemeClr val="accent1"/>
                </a:solidFill>
                <a:sym typeface="Wingdings" panose="05000000000000000000" pitchFamily="2" charset="2"/>
              </a:rPr>
              <a:t> </a:t>
            </a:r>
            <a:r>
              <a:rPr lang="fr-FR" sz="1600" dirty="0">
                <a:solidFill>
                  <a:schemeClr val="accent2"/>
                </a:solidFill>
                <a:sym typeface="Wingdings" panose="05000000000000000000" pitchFamily="2" charset="2"/>
              </a:rPr>
              <a:t></a:t>
            </a:r>
            <a:r>
              <a:rPr lang="fr-FR" sz="1600" dirty="0"/>
              <a:t> </a:t>
            </a:r>
            <a:r>
              <a:rPr lang="fr-FR" sz="1600" dirty="0">
                <a:solidFill>
                  <a:schemeClr val="accent1"/>
                </a:solidFill>
                <a:sym typeface="Wingdings" panose="05000000000000000000" pitchFamily="2" charset="2"/>
              </a:rPr>
              <a:t> </a:t>
            </a:r>
            <a:endParaRPr lang="fr-FR" sz="1600" dirty="0">
              <a:solidFill>
                <a:schemeClr val="bg2"/>
              </a:solidFill>
            </a:endParaRPr>
          </a:p>
          <a:p>
            <a:pPr lvl="1">
              <a:spcBef>
                <a:spcPts val="0"/>
              </a:spcBef>
              <a:spcAft>
                <a:spcPts val="0"/>
              </a:spcAft>
            </a:pPr>
            <a:r>
              <a:rPr lang="fr-FR" b="1" dirty="0"/>
              <a:t>B. Modéliser</a:t>
            </a:r>
          </a:p>
          <a:p>
            <a:pPr lvl="2">
              <a:spcBef>
                <a:spcPts val="0"/>
              </a:spcBef>
              <a:spcAft>
                <a:spcPts val="0"/>
              </a:spcAft>
            </a:pPr>
            <a:r>
              <a:rPr lang="fr-FR" sz="1600" dirty="0"/>
              <a:t>B1. Identifier et caractériser les grandeurs physiques </a:t>
            </a:r>
            <a:r>
              <a:rPr lang="fr-FR" sz="1600" dirty="0">
                <a:solidFill>
                  <a:schemeClr val="accent2"/>
                </a:solidFill>
                <a:sym typeface="Wingdings" panose="05000000000000000000" pitchFamily="2" charset="2"/>
              </a:rPr>
              <a:t></a:t>
            </a:r>
            <a:endParaRPr lang="fr-FR" sz="1600" dirty="0">
              <a:solidFill>
                <a:schemeClr val="accent2"/>
              </a:solidFill>
            </a:endParaRPr>
          </a:p>
          <a:p>
            <a:pPr lvl="2">
              <a:spcBef>
                <a:spcPts val="0"/>
              </a:spcBef>
              <a:spcAft>
                <a:spcPts val="0"/>
              </a:spcAft>
            </a:pPr>
            <a:r>
              <a:rPr lang="fr-FR" sz="1600" dirty="0"/>
              <a:t>B2. Proposer un modèle de connaissance et de comportement  </a:t>
            </a:r>
            <a:r>
              <a:rPr lang="fr-FR" sz="1600" dirty="0">
                <a:solidFill>
                  <a:schemeClr val="accent2"/>
                </a:solidFill>
                <a:sym typeface="Wingdings" panose="05000000000000000000" pitchFamily="2" charset="2"/>
              </a:rPr>
              <a:t></a:t>
            </a:r>
            <a:endParaRPr lang="fr-FR" sz="1600" dirty="0">
              <a:solidFill>
                <a:srgbClr val="3B8DC4"/>
              </a:solidFill>
            </a:endParaRPr>
          </a:p>
          <a:p>
            <a:pPr lvl="2">
              <a:spcBef>
                <a:spcPts val="0"/>
              </a:spcBef>
              <a:spcAft>
                <a:spcPts val="0"/>
              </a:spcAft>
            </a:pPr>
            <a:r>
              <a:rPr lang="fr-FR" sz="1600" dirty="0"/>
              <a:t>B3. Valider un modèle </a:t>
            </a:r>
            <a:r>
              <a:rPr lang="fr-FR" sz="1600" dirty="0">
                <a:solidFill>
                  <a:srgbClr val="3B8DC4"/>
                </a:solidFill>
                <a:sym typeface="Wingdings" panose="05000000000000000000" pitchFamily="2" charset="2"/>
              </a:rPr>
              <a:t></a:t>
            </a:r>
            <a:r>
              <a:rPr lang="fr-FR" sz="1600" dirty="0"/>
              <a:t> </a:t>
            </a:r>
            <a:r>
              <a:rPr lang="fr-FR" sz="1600" dirty="0">
                <a:solidFill>
                  <a:schemeClr val="accent2"/>
                </a:solidFill>
                <a:sym typeface="Wingdings" panose="05000000000000000000" pitchFamily="2" charset="2"/>
              </a:rPr>
              <a:t></a:t>
            </a:r>
            <a:endParaRPr lang="fr-FR" sz="1600" dirty="0">
              <a:solidFill>
                <a:srgbClr val="3B8DC4"/>
              </a:solidFill>
            </a:endParaRPr>
          </a:p>
          <a:p>
            <a:pPr lvl="1">
              <a:spcBef>
                <a:spcPts val="0"/>
              </a:spcBef>
              <a:spcAft>
                <a:spcPts val="0"/>
              </a:spcAft>
            </a:pPr>
            <a:r>
              <a:rPr lang="fr-FR" b="1" dirty="0"/>
              <a:t>C. Résoudre</a:t>
            </a:r>
          </a:p>
          <a:p>
            <a:pPr lvl="2">
              <a:spcBef>
                <a:spcPts val="0"/>
              </a:spcBef>
              <a:spcAft>
                <a:spcPts val="0"/>
              </a:spcAft>
            </a:pPr>
            <a:r>
              <a:rPr lang="fr-FR" sz="1600" dirty="0"/>
              <a:t>C1. Proposer une démarche de résolution </a:t>
            </a:r>
            <a:r>
              <a:rPr lang="fr-FR" sz="1600" dirty="0">
                <a:solidFill>
                  <a:srgbClr val="3B8DC4"/>
                </a:solidFill>
                <a:sym typeface="Wingdings" panose="05000000000000000000" pitchFamily="2" charset="2"/>
              </a:rPr>
              <a:t></a:t>
            </a:r>
            <a:endParaRPr lang="fr-FR" sz="1600" dirty="0">
              <a:solidFill>
                <a:srgbClr val="3B8DC4"/>
              </a:solidFill>
            </a:endParaRPr>
          </a:p>
          <a:p>
            <a:pPr lvl="2">
              <a:spcBef>
                <a:spcPts val="0"/>
              </a:spcBef>
              <a:spcAft>
                <a:spcPts val="0"/>
              </a:spcAft>
            </a:pPr>
            <a:r>
              <a:rPr lang="fr-FR" sz="1600" dirty="0"/>
              <a:t>C2. Procéder à la mise en œuvre d’une démarche de résolution analytique </a:t>
            </a:r>
            <a:r>
              <a:rPr lang="fr-FR" sz="1600" dirty="0">
                <a:solidFill>
                  <a:srgbClr val="3B8DC4"/>
                </a:solidFill>
                <a:sym typeface="Wingdings" panose="05000000000000000000" pitchFamily="2" charset="2"/>
              </a:rPr>
              <a:t></a:t>
            </a:r>
            <a:endParaRPr lang="fr-FR" sz="1600" dirty="0">
              <a:solidFill>
                <a:srgbClr val="3B8DC4"/>
              </a:solidFill>
            </a:endParaRPr>
          </a:p>
          <a:p>
            <a:pPr lvl="2">
              <a:spcBef>
                <a:spcPts val="0"/>
              </a:spcBef>
              <a:spcAft>
                <a:spcPts val="0"/>
              </a:spcAft>
            </a:pPr>
            <a:r>
              <a:rPr lang="fr-FR" sz="1600" dirty="0"/>
              <a:t>C3. Procéder à la mise en œuvre d’une démarche de résolution numérique </a:t>
            </a:r>
            <a:r>
              <a:rPr lang="fr-FR" sz="1600" dirty="0">
                <a:solidFill>
                  <a:srgbClr val="3B8DC4"/>
                </a:solidFill>
                <a:sym typeface="Wingdings" panose="05000000000000000000" pitchFamily="2" charset="2"/>
              </a:rPr>
              <a:t></a:t>
            </a:r>
            <a:endParaRPr lang="fr-FR" sz="1600" dirty="0">
              <a:solidFill>
                <a:srgbClr val="3B8DC4"/>
              </a:solidFill>
            </a:endParaRPr>
          </a:p>
          <a:p>
            <a:pPr lvl="1">
              <a:spcBef>
                <a:spcPts val="0"/>
              </a:spcBef>
              <a:spcAft>
                <a:spcPts val="0"/>
              </a:spcAft>
            </a:pPr>
            <a:r>
              <a:rPr lang="fr-FR" b="1" dirty="0"/>
              <a:t>D. Expérimenter</a:t>
            </a:r>
          </a:p>
          <a:p>
            <a:pPr lvl="2">
              <a:spcBef>
                <a:spcPts val="0"/>
              </a:spcBef>
              <a:spcAft>
                <a:spcPts val="0"/>
              </a:spcAft>
            </a:pPr>
            <a:r>
              <a:rPr lang="fr-FR" sz="1600" dirty="0"/>
              <a:t>D1. S’approprier le fonctionnement d'un système pluritechnologique </a:t>
            </a:r>
            <a:r>
              <a:rPr lang="fr-FR" sz="1600" dirty="0">
                <a:solidFill>
                  <a:schemeClr val="accent1"/>
                </a:solidFill>
                <a:sym typeface="Wingdings" panose="05000000000000000000" pitchFamily="2" charset="2"/>
              </a:rPr>
              <a:t></a:t>
            </a:r>
            <a:endParaRPr lang="fr-FR" sz="1600" dirty="0">
              <a:solidFill>
                <a:schemeClr val="accent1"/>
              </a:solidFill>
            </a:endParaRPr>
          </a:p>
          <a:p>
            <a:pPr lvl="2">
              <a:spcBef>
                <a:spcPts val="0"/>
              </a:spcBef>
              <a:spcAft>
                <a:spcPts val="0"/>
              </a:spcAft>
            </a:pPr>
            <a:r>
              <a:rPr lang="fr-FR" sz="1600" dirty="0"/>
              <a:t>D2. Proposer et justifier un protocole expérimental </a:t>
            </a:r>
            <a:r>
              <a:rPr lang="fr-FR" sz="1600" dirty="0">
                <a:solidFill>
                  <a:schemeClr val="accent1"/>
                </a:solidFill>
                <a:sym typeface="Wingdings" panose="05000000000000000000" pitchFamily="2" charset="2"/>
              </a:rPr>
              <a:t></a:t>
            </a:r>
            <a:endParaRPr lang="fr-FR" sz="1600" dirty="0">
              <a:solidFill>
                <a:schemeClr val="accent1"/>
              </a:solidFill>
            </a:endParaRPr>
          </a:p>
          <a:p>
            <a:pPr lvl="2">
              <a:spcBef>
                <a:spcPts val="0"/>
              </a:spcBef>
              <a:spcAft>
                <a:spcPts val="0"/>
              </a:spcAft>
            </a:pPr>
            <a:r>
              <a:rPr lang="fr-FR" sz="1600" dirty="0"/>
              <a:t>D3. Mettre en œuvre un protocole expérimental </a:t>
            </a:r>
            <a:r>
              <a:rPr lang="fr-FR" sz="1600" dirty="0">
                <a:solidFill>
                  <a:schemeClr val="accent1"/>
                </a:solidFill>
                <a:sym typeface="Wingdings" panose="05000000000000000000" pitchFamily="2" charset="2"/>
              </a:rPr>
              <a:t></a:t>
            </a:r>
            <a:endParaRPr lang="fr-FR" sz="1600" dirty="0">
              <a:solidFill>
                <a:schemeClr val="accent1"/>
              </a:solidFill>
            </a:endParaRPr>
          </a:p>
          <a:p>
            <a:pPr lvl="1">
              <a:spcBef>
                <a:spcPts val="0"/>
              </a:spcBef>
              <a:spcAft>
                <a:spcPts val="0"/>
              </a:spcAft>
            </a:pPr>
            <a:r>
              <a:rPr lang="fr-FR" b="1" dirty="0"/>
              <a:t>E. Concevoir</a:t>
            </a:r>
          </a:p>
          <a:p>
            <a:pPr lvl="2">
              <a:spcBef>
                <a:spcPts val="0"/>
              </a:spcBef>
              <a:spcAft>
                <a:spcPts val="0"/>
              </a:spcAft>
            </a:pPr>
            <a:r>
              <a:rPr lang="fr-FR" sz="1600" dirty="0"/>
              <a:t>E1. Concevoir l’architecture d’un système innovant</a:t>
            </a:r>
            <a:r>
              <a:rPr lang="fr-FR" sz="1600" dirty="0">
                <a:solidFill>
                  <a:srgbClr val="7030A0"/>
                </a:solidFill>
              </a:rPr>
              <a:t> </a:t>
            </a:r>
            <a:r>
              <a:rPr lang="fr-FR" sz="1600" dirty="0">
                <a:solidFill>
                  <a:srgbClr val="7030A0"/>
                </a:solidFill>
                <a:sym typeface="Wingdings" panose="05000000000000000000" pitchFamily="2" charset="2"/>
              </a:rPr>
              <a:t></a:t>
            </a:r>
            <a:endParaRPr lang="fr-FR" sz="1600" dirty="0">
              <a:solidFill>
                <a:srgbClr val="7030A0"/>
              </a:solidFill>
            </a:endParaRPr>
          </a:p>
          <a:p>
            <a:pPr lvl="2">
              <a:spcBef>
                <a:spcPts val="0"/>
              </a:spcBef>
              <a:spcAft>
                <a:spcPts val="0"/>
              </a:spcAft>
            </a:pPr>
            <a:r>
              <a:rPr lang="fr-FR" sz="1600" dirty="0"/>
              <a:t>E2. Proposer et choisir des solutions techniques</a:t>
            </a:r>
            <a:r>
              <a:rPr lang="fr-FR" sz="1600" dirty="0">
                <a:solidFill>
                  <a:srgbClr val="7030A0"/>
                </a:solidFill>
              </a:rPr>
              <a:t> </a:t>
            </a:r>
            <a:r>
              <a:rPr lang="fr-FR" sz="1600" dirty="0">
                <a:solidFill>
                  <a:srgbClr val="7030A0"/>
                </a:solidFill>
                <a:sym typeface="Wingdings" panose="05000000000000000000" pitchFamily="2" charset="2"/>
              </a:rPr>
              <a:t></a:t>
            </a:r>
            <a:endParaRPr lang="fr-FR" sz="1600" dirty="0"/>
          </a:p>
          <a:p>
            <a:pPr lvl="1">
              <a:spcBef>
                <a:spcPts val="0"/>
              </a:spcBef>
              <a:spcAft>
                <a:spcPts val="0"/>
              </a:spcAft>
            </a:pPr>
            <a:r>
              <a:rPr lang="fr-FR" b="1" dirty="0"/>
              <a:t>F. Communiquer</a:t>
            </a:r>
          </a:p>
          <a:p>
            <a:pPr lvl="2">
              <a:spcBef>
                <a:spcPts val="0"/>
              </a:spcBef>
              <a:spcAft>
                <a:spcPts val="0"/>
              </a:spcAft>
            </a:pPr>
            <a:r>
              <a:rPr lang="fr-FR" sz="1600" dirty="0"/>
              <a:t>F1. Rechercher et traiter des information </a:t>
            </a:r>
            <a:r>
              <a:rPr lang="fr-FR" sz="1600" dirty="0">
                <a:solidFill>
                  <a:schemeClr val="bg2"/>
                </a:solidFill>
                <a:sym typeface="Wingdings" panose="05000000000000000000" pitchFamily="2" charset="2"/>
              </a:rPr>
              <a:t></a:t>
            </a:r>
            <a:endParaRPr lang="fr-FR" sz="1600" dirty="0">
              <a:solidFill>
                <a:schemeClr val="bg2"/>
              </a:solidFill>
            </a:endParaRPr>
          </a:p>
          <a:p>
            <a:pPr lvl="2">
              <a:spcBef>
                <a:spcPts val="0"/>
              </a:spcBef>
              <a:spcAft>
                <a:spcPts val="0"/>
              </a:spcAft>
            </a:pPr>
            <a:r>
              <a:rPr lang="fr-FR" sz="1600" dirty="0"/>
              <a:t>F2. Mettre en œuvre une communication </a:t>
            </a:r>
            <a:r>
              <a:rPr lang="fr-FR" sz="1800" dirty="0"/>
              <a:t> </a:t>
            </a:r>
            <a:r>
              <a:rPr lang="fr-FR" sz="1800" dirty="0">
                <a:solidFill>
                  <a:schemeClr val="bg2"/>
                </a:solidFill>
                <a:sym typeface="Wingdings" panose="05000000000000000000" pitchFamily="2" charset="2"/>
              </a:rPr>
              <a:t></a:t>
            </a:r>
            <a:endParaRPr lang="fr-FR" sz="1800" dirty="0">
              <a:solidFill>
                <a:schemeClr val="bg2"/>
              </a:solidFill>
            </a:endParaRPr>
          </a:p>
        </p:txBody>
      </p:sp>
      <p:sp>
        <p:nvSpPr>
          <p:cNvPr id="4" name="Espace réservé du pied de page 3">
            <a:extLst>
              <a:ext uri="{FF2B5EF4-FFF2-40B4-BE49-F238E27FC236}">
                <a16:creationId xmlns:a16="http://schemas.microsoft.com/office/drawing/2014/main" id="{5AF4A4B8-1FDF-4A8E-80A2-9DB50E3C325B}"/>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F1F97FD4-DE44-4FEC-BF5E-32102A1270B7}"/>
              </a:ext>
            </a:extLst>
          </p:cNvPr>
          <p:cNvSpPr>
            <a:spLocks noGrp="1"/>
          </p:cNvSpPr>
          <p:nvPr>
            <p:ph type="sldNum" sz="quarter" idx="12"/>
          </p:nvPr>
        </p:nvSpPr>
        <p:spPr/>
        <p:txBody>
          <a:bodyPr/>
          <a:lstStyle/>
          <a:p>
            <a:fld id="{956FD943-6D90-4B00-A69F-9AB9CE3206A3}" type="slidenum">
              <a:rPr lang="fr-FR" smtClean="0"/>
              <a:t>7</a:t>
            </a:fld>
            <a:endParaRPr lang="fr-FR"/>
          </a:p>
        </p:txBody>
      </p:sp>
      <p:sp>
        <p:nvSpPr>
          <p:cNvPr id="7" name="Flèche : droite 6">
            <a:extLst>
              <a:ext uri="{FF2B5EF4-FFF2-40B4-BE49-F238E27FC236}">
                <a16:creationId xmlns:a16="http://schemas.microsoft.com/office/drawing/2014/main" id="{DE0A108B-C23D-4329-9EF0-55A047B7A4F3}"/>
              </a:ext>
            </a:extLst>
          </p:cNvPr>
          <p:cNvSpPr/>
          <p:nvPr/>
        </p:nvSpPr>
        <p:spPr>
          <a:xfrm>
            <a:off x="8078463" y="3248385"/>
            <a:ext cx="434671" cy="36123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8" name="Espace réservé du contenu 2">
            <a:extLst>
              <a:ext uri="{FF2B5EF4-FFF2-40B4-BE49-F238E27FC236}">
                <a16:creationId xmlns:a16="http://schemas.microsoft.com/office/drawing/2014/main" id="{4213488C-EC6D-4DF4-B7E6-ED3E18F20EA8}"/>
              </a:ext>
            </a:extLst>
          </p:cNvPr>
          <p:cNvSpPr txBox="1">
            <a:spLocks/>
          </p:cNvSpPr>
          <p:nvPr/>
        </p:nvSpPr>
        <p:spPr>
          <a:xfrm>
            <a:off x="8665535" y="954541"/>
            <a:ext cx="3187098" cy="5220013"/>
          </a:xfrm>
          <a:prstGeom prst="rect">
            <a:avLst/>
          </a:prstGeom>
          <a:ln>
            <a:noFill/>
          </a:ln>
        </p:spPr>
        <p:txBody>
          <a:bodyPr vert="horz" lIns="0" tIns="45720" rIns="0" bIns="45720"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2"/>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800" kern="1200">
                <a:solidFill>
                  <a:schemeClr val="tx2"/>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0"/>
              </a:spcBef>
              <a:spcAft>
                <a:spcPts val="0"/>
              </a:spcAft>
              <a:buNone/>
            </a:pPr>
            <a:r>
              <a:rPr lang="fr-FR" sz="1800" dirty="0">
                <a:solidFill>
                  <a:schemeClr val="bg2"/>
                </a:solidFill>
              </a:rPr>
              <a:t>  </a:t>
            </a:r>
            <a:r>
              <a:rPr lang="fr-FR" sz="1800" dirty="0">
                <a:solidFill>
                  <a:schemeClr val="bg2"/>
                </a:solidFill>
                <a:sym typeface="Wingdings" panose="05000000000000000000" pitchFamily="2" charset="2"/>
              </a:rPr>
              <a:t> </a:t>
            </a:r>
            <a:r>
              <a:rPr lang="fr-FR" sz="1800" dirty="0">
                <a:solidFill>
                  <a:schemeClr val="bg2"/>
                </a:solidFill>
              </a:rPr>
              <a:t>Coordinateur de projet</a:t>
            </a:r>
          </a:p>
          <a:p>
            <a:pPr marL="0" indent="0">
              <a:spcBef>
                <a:spcPts val="0"/>
              </a:spcBef>
              <a:spcAft>
                <a:spcPts val="0"/>
              </a:spcAft>
              <a:buNone/>
            </a:pPr>
            <a:r>
              <a:rPr lang="fr-FR" sz="1800" dirty="0">
                <a:solidFill>
                  <a:schemeClr val="accent1"/>
                </a:solidFill>
              </a:rPr>
              <a:t>  </a:t>
            </a:r>
            <a:r>
              <a:rPr lang="fr-FR" sz="1800" dirty="0">
                <a:solidFill>
                  <a:schemeClr val="accent1"/>
                </a:solidFill>
                <a:sym typeface="Wingdings" panose="05000000000000000000" pitchFamily="2" charset="2"/>
              </a:rPr>
              <a:t> </a:t>
            </a:r>
            <a:r>
              <a:rPr lang="fr-FR" sz="1800" dirty="0">
                <a:solidFill>
                  <a:schemeClr val="accent1"/>
                </a:solidFill>
              </a:rPr>
              <a:t>Analyste – Expérimentateur</a:t>
            </a:r>
          </a:p>
          <a:p>
            <a:pPr marL="0" indent="0">
              <a:spcBef>
                <a:spcPts val="0"/>
              </a:spcBef>
              <a:spcAft>
                <a:spcPts val="0"/>
              </a:spcAft>
              <a:buNone/>
            </a:pPr>
            <a:r>
              <a:rPr lang="fr-FR" sz="1800" dirty="0">
                <a:solidFill>
                  <a:schemeClr val="accent2"/>
                </a:solidFill>
              </a:rPr>
              <a:t>  </a:t>
            </a:r>
            <a:r>
              <a:rPr lang="fr-FR" sz="1800" dirty="0">
                <a:solidFill>
                  <a:schemeClr val="accent2"/>
                </a:solidFill>
                <a:sym typeface="Wingdings" panose="05000000000000000000" pitchFamily="2" charset="2"/>
              </a:rPr>
              <a:t> </a:t>
            </a:r>
            <a:r>
              <a:rPr lang="fr-FR" sz="1800" dirty="0">
                <a:solidFill>
                  <a:schemeClr val="accent2"/>
                </a:solidFill>
              </a:rPr>
              <a:t>Analyste – Modélisateur</a:t>
            </a:r>
          </a:p>
          <a:p>
            <a:pPr marL="0" indent="0">
              <a:spcBef>
                <a:spcPts val="0"/>
              </a:spcBef>
              <a:spcAft>
                <a:spcPts val="0"/>
              </a:spcAft>
              <a:buNone/>
            </a:pPr>
            <a:r>
              <a:rPr lang="fr-FR" sz="1800" dirty="0">
                <a:solidFill>
                  <a:srgbClr val="3B8DC4"/>
                </a:solidFill>
              </a:rPr>
              <a:t>  </a:t>
            </a:r>
            <a:r>
              <a:rPr lang="fr-FR" sz="1800" dirty="0">
                <a:solidFill>
                  <a:srgbClr val="3B8DC4"/>
                </a:solidFill>
                <a:sym typeface="Wingdings" panose="05000000000000000000" pitchFamily="2" charset="2"/>
              </a:rPr>
              <a:t> </a:t>
            </a:r>
            <a:r>
              <a:rPr lang="fr-FR" sz="1800" dirty="0">
                <a:solidFill>
                  <a:srgbClr val="3B8DC4"/>
                </a:solidFill>
              </a:rPr>
              <a:t>Modélisateur – Résolveur </a:t>
            </a:r>
          </a:p>
          <a:p>
            <a:pPr marL="0" indent="0">
              <a:spcBef>
                <a:spcPts val="0"/>
              </a:spcBef>
              <a:spcAft>
                <a:spcPts val="0"/>
              </a:spcAft>
              <a:buNone/>
            </a:pPr>
            <a:r>
              <a:rPr lang="fr-FR" sz="1800" dirty="0">
                <a:solidFill>
                  <a:srgbClr val="7030A0"/>
                </a:solidFill>
              </a:rPr>
              <a:t>  </a:t>
            </a:r>
            <a:r>
              <a:rPr lang="fr-FR" sz="1800" dirty="0">
                <a:solidFill>
                  <a:srgbClr val="7030A0"/>
                </a:solidFill>
                <a:sym typeface="Wingdings" panose="05000000000000000000" pitchFamily="2" charset="2"/>
              </a:rPr>
              <a:t> </a:t>
            </a:r>
            <a:r>
              <a:rPr lang="fr-FR" sz="1800" dirty="0">
                <a:solidFill>
                  <a:srgbClr val="7030A0"/>
                </a:solidFill>
              </a:rPr>
              <a:t>Analyste – Concepteur</a:t>
            </a:r>
          </a:p>
        </p:txBody>
      </p:sp>
    </p:spTree>
    <p:extLst>
      <p:ext uri="{BB962C8B-B14F-4D97-AF65-F5344CB8AC3E}">
        <p14:creationId xmlns:p14="http://schemas.microsoft.com/office/powerpoint/2010/main" val="3841623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6483A5-A330-424D-A5DA-4450C6F33C1D}"/>
              </a:ext>
            </a:extLst>
          </p:cNvPr>
          <p:cNvSpPr>
            <a:spLocks noGrp="1"/>
          </p:cNvSpPr>
          <p:nvPr>
            <p:ph type="title"/>
          </p:nvPr>
        </p:nvSpPr>
        <p:spPr/>
        <p:txBody>
          <a:bodyPr/>
          <a:lstStyle/>
          <a:p>
            <a:r>
              <a:rPr lang="fr-FR" dirty="0"/>
              <a:t>Les </a:t>
            </a:r>
            <a:r>
              <a:rPr lang="fr-FR" dirty="0" err="1"/>
              <a:t>TPs</a:t>
            </a:r>
            <a:r>
              <a:rPr lang="fr-FR" dirty="0"/>
              <a:t> en ilots – Rôles</a:t>
            </a:r>
          </a:p>
        </p:txBody>
      </p:sp>
      <p:sp>
        <p:nvSpPr>
          <p:cNvPr id="3" name="Espace réservé du contenu 2">
            <a:extLst>
              <a:ext uri="{FF2B5EF4-FFF2-40B4-BE49-F238E27FC236}">
                <a16:creationId xmlns:a16="http://schemas.microsoft.com/office/drawing/2014/main" id="{CCA1F178-4AA8-4F68-82AC-EB228D245F0C}"/>
              </a:ext>
            </a:extLst>
          </p:cNvPr>
          <p:cNvSpPr>
            <a:spLocks noGrp="1"/>
          </p:cNvSpPr>
          <p:nvPr>
            <p:ph idx="1"/>
          </p:nvPr>
        </p:nvSpPr>
        <p:spPr>
          <a:xfrm>
            <a:off x="339365" y="954541"/>
            <a:ext cx="5032735" cy="5220013"/>
          </a:xfrm>
        </p:spPr>
        <p:txBody>
          <a:bodyPr anchor="ctr"/>
          <a:lstStyle/>
          <a:p>
            <a:pPr marL="0" indent="0">
              <a:spcBef>
                <a:spcPts val="0"/>
              </a:spcBef>
              <a:spcAft>
                <a:spcPts val="0"/>
              </a:spcAft>
              <a:buNone/>
            </a:pPr>
            <a:r>
              <a:rPr lang="fr-FR" sz="2000" dirty="0">
                <a:solidFill>
                  <a:schemeClr val="bg2"/>
                </a:solidFill>
              </a:rPr>
              <a:t>  </a:t>
            </a:r>
            <a:r>
              <a:rPr lang="fr-FR" sz="2000" dirty="0">
                <a:solidFill>
                  <a:schemeClr val="bg2"/>
                </a:solidFill>
                <a:sym typeface="Wingdings" panose="05000000000000000000" pitchFamily="2" charset="2"/>
              </a:rPr>
              <a:t> </a:t>
            </a:r>
            <a:r>
              <a:rPr lang="fr-FR" sz="2000" dirty="0">
                <a:solidFill>
                  <a:schemeClr val="bg2"/>
                </a:solidFill>
              </a:rPr>
              <a:t>Coordinateur de projet</a:t>
            </a:r>
          </a:p>
          <a:p>
            <a:pPr marL="0" indent="0">
              <a:spcBef>
                <a:spcPts val="0"/>
              </a:spcBef>
              <a:spcAft>
                <a:spcPts val="0"/>
              </a:spcAft>
              <a:buNone/>
            </a:pPr>
            <a:r>
              <a:rPr lang="fr-FR" sz="2000" dirty="0">
                <a:solidFill>
                  <a:schemeClr val="accent1"/>
                </a:solidFill>
              </a:rPr>
              <a:t>  </a:t>
            </a:r>
            <a:r>
              <a:rPr lang="fr-FR" sz="2000" dirty="0">
                <a:solidFill>
                  <a:schemeClr val="accent1"/>
                </a:solidFill>
                <a:sym typeface="Wingdings" panose="05000000000000000000" pitchFamily="2" charset="2"/>
              </a:rPr>
              <a:t> </a:t>
            </a:r>
            <a:r>
              <a:rPr lang="fr-FR" sz="2000" dirty="0">
                <a:solidFill>
                  <a:schemeClr val="accent1"/>
                </a:solidFill>
              </a:rPr>
              <a:t>Analyste – Expérimentateur</a:t>
            </a:r>
          </a:p>
          <a:p>
            <a:pPr marL="0" indent="0">
              <a:spcBef>
                <a:spcPts val="0"/>
              </a:spcBef>
              <a:spcAft>
                <a:spcPts val="0"/>
              </a:spcAft>
              <a:buNone/>
            </a:pPr>
            <a:r>
              <a:rPr lang="fr-FR" sz="2000" dirty="0">
                <a:solidFill>
                  <a:schemeClr val="accent2"/>
                </a:solidFill>
              </a:rPr>
              <a:t>  </a:t>
            </a:r>
            <a:r>
              <a:rPr lang="fr-FR" sz="2000" dirty="0">
                <a:solidFill>
                  <a:schemeClr val="accent2"/>
                </a:solidFill>
                <a:sym typeface="Wingdings" panose="05000000000000000000" pitchFamily="2" charset="2"/>
              </a:rPr>
              <a:t> </a:t>
            </a:r>
            <a:r>
              <a:rPr lang="fr-FR" sz="2000" dirty="0">
                <a:solidFill>
                  <a:schemeClr val="accent2"/>
                </a:solidFill>
              </a:rPr>
              <a:t>Analyste – Modélisateur</a:t>
            </a:r>
          </a:p>
          <a:p>
            <a:pPr marL="0" indent="0">
              <a:spcBef>
                <a:spcPts val="0"/>
              </a:spcBef>
              <a:spcAft>
                <a:spcPts val="0"/>
              </a:spcAft>
              <a:buNone/>
            </a:pPr>
            <a:r>
              <a:rPr lang="fr-FR" sz="2000" dirty="0">
                <a:solidFill>
                  <a:srgbClr val="3B8DC4"/>
                </a:solidFill>
              </a:rPr>
              <a:t>  </a:t>
            </a:r>
            <a:r>
              <a:rPr lang="fr-FR" sz="2000" dirty="0">
                <a:solidFill>
                  <a:srgbClr val="3B8DC4"/>
                </a:solidFill>
                <a:sym typeface="Wingdings" panose="05000000000000000000" pitchFamily="2" charset="2"/>
              </a:rPr>
              <a:t> </a:t>
            </a:r>
            <a:r>
              <a:rPr lang="fr-FR" sz="2000" dirty="0">
                <a:solidFill>
                  <a:srgbClr val="3B8DC4"/>
                </a:solidFill>
              </a:rPr>
              <a:t>Modélisateur – Résolveur </a:t>
            </a:r>
          </a:p>
          <a:p>
            <a:pPr marL="0" indent="0">
              <a:spcBef>
                <a:spcPts val="0"/>
              </a:spcBef>
              <a:spcAft>
                <a:spcPts val="0"/>
              </a:spcAft>
              <a:buNone/>
            </a:pPr>
            <a:r>
              <a:rPr lang="fr-FR" sz="2000" dirty="0">
                <a:solidFill>
                  <a:srgbClr val="7030A0"/>
                </a:solidFill>
              </a:rPr>
              <a:t>  </a:t>
            </a:r>
            <a:r>
              <a:rPr lang="fr-FR" sz="2000" dirty="0">
                <a:solidFill>
                  <a:srgbClr val="7030A0"/>
                </a:solidFill>
                <a:sym typeface="Wingdings" panose="05000000000000000000" pitchFamily="2" charset="2"/>
              </a:rPr>
              <a:t> </a:t>
            </a:r>
            <a:r>
              <a:rPr lang="fr-FR" sz="2000" dirty="0">
                <a:solidFill>
                  <a:srgbClr val="7030A0"/>
                </a:solidFill>
              </a:rPr>
              <a:t>Analyste – Concepteur</a:t>
            </a:r>
            <a:endParaRPr lang="fr-FR" dirty="0"/>
          </a:p>
        </p:txBody>
      </p:sp>
      <p:sp>
        <p:nvSpPr>
          <p:cNvPr id="4" name="Espace réservé du pied de page 3">
            <a:extLst>
              <a:ext uri="{FF2B5EF4-FFF2-40B4-BE49-F238E27FC236}">
                <a16:creationId xmlns:a16="http://schemas.microsoft.com/office/drawing/2014/main" id="{91C294A1-D8D4-4C1D-9745-13CA9E06E450}"/>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3EFFD7AF-51D4-49F0-A920-FB5893F5290E}"/>
              </a:ext>
            </a:extLst>
          </p:cNvPr>
          <p:cNvSpPr>
            <a:spLocks noGrp="1"/>
          </p:cNvSpPr>
          <p:nvPr>
            <p:ph type="sldNum" sz="quarter" idx="12"/>
          </p:nvPr>
        </p:nvSpPr>
        <p:spPr/>
        <p:txBody>
          <a:bodyPr/>
          <a:lstStyle/>
          <a:p>
            <a:fld id="{956FD943-6D90-4B00-A69F-9AB9CE3206A3}" type="slidenum">
              <a:rPr lang="fr-FR" smtClean="0"/>
              <a:t>8</a:t>
            </a:fld>
            <a:endParaRPr lang="fr-FR"/>
          </a:p>
        </p:txBody>
      </p:sp>
      <p:sp>
        <p:nvSpPr>
          <p:cNvPr id="6" name="Espace réservé du contenu 2">
            <a:extLst>
              <a:ext uri="{FF2B5EF4-FFF2-40B4-BE49-F238E27FC236}">
                <a16:creationId xmlns:a16="http://schemas.microsoft.com/office/drawing/2014/main" id="{7F9D16CA-AA3F-46D1-95E6-8D8D71B2FEE2}"/>
              </a:ext>
            </a:extLst>
          </p:cNvPr>
          <p:cNvSpPr txBox="1">
            <a:spLocks/>
          </p:cNvSpPr>
          <p:nvPr/>
        </p:nvSpPr>
        <p:spPr>
          <a:xfrm>
            <a:off x="5372100" y="954540"/>
            <a:ext cx="5032735" cy="5220013"/>
          </a:xfrm>
          <a:prstGeom prst="rect">
            <a:avLst/>
          </a:prstGeom>
        </p:spPr>
        <p:txBody>
          <a:bodyPr vert="horz" lIns="0" tIns="45720" rIns="0" bIns="45720"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2"/>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800" kern="1200">
                <a:solidFill>
                  <a:schemeClr val="tx2"/>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0"/>
              </a:spcBef>
              <a:spcAft>
                <a:spcPts val="0"/>
              </a:spcAft>
              <a:buFont typeface="Calibri" panose="020F0502020204030204" pitchFamily="34" charset="0"/>
              <a:buNone/>
            </a:pPr>
            <a:endParaRPr lang="fr-FR" dirty="0"/>
          </a:p>
        </p:txBody>
      </p:sp>
      <p:sp>
        <p:nvSpPr>
          <p:cNvPr id="10" name="ZoneTexte 9">
            <a:extLst>
              <a:ext uri="{FF2B5EF4-FFF2-40B4-BE49-F238E27FC236}">
                <a16:creationId xmlns:a16="http://schemas.microsoft.com/office/drawing/2014/main" id="{CCA9F840-55A3-4D07-8B1D-E6FA63723116}"/>
              </a:ext>
            </a:extLst>
          </p:cNvPr>
          <p:cNvSpPr txBox="1"/>
          <p:nvPr/>
        </p:nvSpPr>
        <p:spPr>
          <a:xfrm>
            <a:off x="5372100" y="2213508"/>
            <a:ext cx="6451599" cy="2862322"/>
          </a:xfrm>
          <a:prstGeom prst="rect">
            <a:avLst/>
          </a:prstGeom>
          <a:noFill/>
        </p:spPr>
        <p:txBody>
          <a:bodyPr wrap="square">
            <a:spAutoFit/>
          </a:bodyPr>
          <a:lstStyle/>
          <a:p>
            <a:pPr marL="285750" indent="-285750">
              <a:buFont typeface="Wingdings" panose="05000000000000000000" pitchFamily="2" charset="2"/>
              <a:buChar char="ð"/>
            </a:pPr>
            <a:r>
              <a:rPr lang="fr-FR" sz="2000" b="1" dirty="0">
                <a:solidFill>
                  <a:schemeClr val="tx1"/>
                </a:solidFill>
              </a:rPr>
              <a:t>Cette répartition des rôles peut être différente pour chaque séquence. Il faut par ailleurs veiller à ce que les élèves prennent des rôles différents au gré des séquences.</a:t>
            </a:r>
          </a:p>
          <a:p>
            <a:pPr marL="285750" indent="-285750">
              <a:buFont typeface="Wingdings" panose="05000000000000000000" pitchFamily="2" charset="2"/>
              <a:buChar char="ð"/>
            </a:pPr>
            <a:endParaRPr lang="fr-FR" sz="2000" b="1" dirty="0">
              <a:solidFill>
                <a:schemeClr val="tx1"/>
              </a:solidFill>
            </a:endParaRPr>
          </a:p>
          <a:p>
            <a:pPr marL="285750" indent="-285750">
              <a:buFont typeface="Wingdings" panose="05000000000000000000" pitchFamily="2" charset="2"/>
              <a:buChar char="ð"/>
            </a:pPr>
            <a:r>
              <a:rPr lang="fr-FR" sz="2000" b="1" dirty="0"/>
              <a:t>Il est possible que deux élèves aient le même rôle.</a:t>
            </a:r>
          </a:p>
          <a:p>
            <a:pPr marL="285750" indent="-285750">
              <a:buFont typeface="Wingdings" panose="05000000000000000000" pitchFamily="2" charset="2"/>
              <a:buChar char="ð"/>
            </a:pPr>
            <a:endParaRPr lang="fr-FR" sz="2000" b="1" dirty="0"/>
          </a:p>
          <a:p>
            <a:pPr marL="285750" indent="-285750">
              <a:buFont typeface="Wingdings" panose="05000000000000000000" pitchFamily="2" charset="2"/>
              <a:buChar char="ð"/>
            </a:pPr>
            <a:r>
              <a:rPr lang="fr-FR" sz="2000" b="1" dirty="0"/>
              <a:t>Toute proposition d’évolution est naturellement possible.</a:t>
            </a:r>
            <a:endParaRPr lang="fr-FR" sz="2000" dirty="0"/>
          </a:p>
        </p:txBody>
      </p:sp>
    </p:spTree>
    <p:extLst>
      <p:ext uri="{BB962C8B-B14F-4D97-AF65-F5344CB8AC3E}">
        <p14:creationId xmlns:p14="http://schemas.microsoft.com/office/powerpoint/2010/main" val="897517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C3D191-B28C-4957-84D1-341ACC75627B}"/>
              </a:ext>
            </a:extLst>
          </p:cNvPr>
          <p:cNvSpPr>
            <a:spLocks noGrp="1"/>
          </p:cNvSpPr>
          <p:nvPr>
            <p:ph type="title"/>
          </p:nvPr>
        </p:nvSpPr>
        <p:spPr/>
        <p:txBody>
          <a:bodyPr/>
          <a:lstStyle/>
          <a:p>
            <a:r>
              <a:rPr lang="fr-FR" dirty="0"/>
              <a:t>Les </a:t>
            </a:r>
            <a:r>
              <a:rPr lang="fr-FR" dirty="0" err="1"/>
              <a:t>TPs</a:t>
            </a:r>
            <a:r>
              <a:rPr lang="fr-FR" dirty="0"/>
              <a:t> en ilots – Exemple</a:t>
            </a:r>
          </a:p>
        </p:txBody>
      </p:sp>
      <p:sp>
        <p:nvSpPr>
          <p:cNvPr id="3" name="Espace réservé du contenu 2">
            <a:extLst>
              <a:ext uri="{FF2B5EF4-FFF2-40B4-BE49-F238E27FC236}">
                <a16:creationId xmlns:a16="http://schemas.microsoft.com/office/drawing/2014/main" id="{A05E1A58-68CE-46A1-89A9-0A8289B00F67}"/>
              </a:ext>
            </a:extLst>
          </p:cNvPr>
          <p:cNvSpPr>
            <a:spLocks noGrp="1"/>
          </p:cNvSpPr>
          <p:nvPr>
            <p:ph idx="1"/>
          </p:nvPr>
        </p:nvSpPr>
        <p:spPr>
          <a:xfrm>
            <a:off x="339365" y="954541"/>
            <a:ext cx="5528035" cy="5220013"/>
          </a:xfrm>
        </p:spPr>
        <p:txBody>
          <a:bodyPr/>
          <a:lstStyle/>
          <a:p>
            <a:pPr>
              <a:buFont typeface="Wingdings" panose="05000000000000000000" pitchFamily="2" charset="2"/>
              <a:buChar char="q"/>
            </a:pPr>
            <a:r>
              <a:rPr lang="fr-FR" dirty="0"/>
              <a:t> </a:t>
            </a:r>
            <a:r>
              <a:rPr lang="fr-FR" b="1" dirty="0"/>
              <a:t>Compétences et connaissances visées à la fin de la séance.  </a:t>
            </a:r>
          </a:p>
          <a:p>
            <a:pPr>
              <a:buFont typeface="Wingdings" panose="05000000000000000000" pitchFamily="2" charset="2"/>
              <a:buChar char="q"/>
            </a:pPr>
            <a:r>
              <a:rPr lang="fr-FR" dirty="0"/>
              <a:t> Modéliser et résoudre pour vérifier les performances cinématiques des mécanismes</a:t>
            </a:r>
          </a:p>
          <a:p>
            <a:pPr lvl="1"/>
            <a:r>
              <a:rPr lang="fr-FR" dirty="0"/>
              <a:t> Déterminer le torseur cinématique d’un solide par rapport à un autre solide 	</a:t>
            </a:r>
          </a:p>
          <a:p>
            <a:pPr lvl="1"/>
            <a:r>
              <a:rPr lang="fr-FR" dirty="0"/>
              <a:t> Proposer une modélisation des liaisons avec une définition précise de leurs caractéristiques géométriques 	</a:t>
            </a:r>
          </a:p>
          <a:p>
            <a:pPr lvl="1"/>
            <a:r>
              <a:rPr lang="fr-FR" dirty="0"/>
              <a:t> Associer le paramétrage au modèle retenu 	</a:t>
            </a:r>
          </a:p>
          <a:p>
            <a:pPr lvl="1"/>
            <a:r>
              <a:rPr lang="fr-FR" dirty="0"/>
              <a:t> Associer à chaque liaison son torseur cinématique 	</a:t>
            </a:r>
          </a:p>
          <a:p>
            <a:pPr lvl="1"/>
            <a:r>
              <a:rPr lang="fr-FR" dirty="0"/>
              <a:t> Déterminer les relations de fermeture de la chaîne cinématique 	</a:t>
            </a:r>
          </a:p>
          <a:p>
            <a:pPr lvl="1"/>
            <a:r>
              <a:rPr lang="fr-FR" dirty="0"/>
              <a:t> Déterminer la loi entrée - sortie cinématique d’une chaîne cinématique 	</a:t>
            </a:r>
          </a:p>
          <a:p>
            <a:pPr lvl="1"/>
            <a:r>
              <a:rPr lang="fr-FR" dirty="0"/>
              <a:t> Réaliser un schéma cinématique </a:t>
            </a:r>
          </a:p>
        </p:txBody>
      </p:sp>
      <p:sp>
        <p:nvSpPr>
          <p:cNvPr id="4" name="Espace réservé du pied de page 3">
            <a:extLst>
              <a:ext uri="{FF2B5EF4-FFF2-40B4-BE49-F238E27FC236}">
                <a16:creationId xmlns:a16="http://schemas.microsoft.com/office/drawing/2014/main" id="{D97D75D2-C65E-45A8-920C-7312F079052B}"/>
              </a:ext>
            </a:extLst>
          </p:cNvPr>
          <p:cNvSpPr>
            <a:spLocks noGrp="1"/>
          </p:cNvSpPr>
          <p:nvPr>
            <p:ph type="ftr" sz="quarter" idx="11"/>
          </p:nvPr>
        </p:nvSpPr>
        <p:spPr/>
        <p:txBody>
          <a:bodyPr/>
          <a:lstStyle/>
          <a:p>
            <a:r>
              <a:rPr lang="fr-FR"/>
              <a:t>Emilien Durif - Xavier Pessoles</a:t>
            </a:r>
          </a:p>
        </p:txBody>
      </p:sp>
      <p:sp>
        <p:nvSpPr>
          <p:cNvPr id="5" name="Espace réservé du numéro de diapositive 4">
            <a:extLst>
              <a:ext uri="{FF2B5EF4-FFF2-40B4-BE49-F238E27FC236}">
                <a16:creationId xmlns:a16="http://schemas.microsoft.com/office/drawing/2014/main" id="{A51D2BDC-BB82-449E-998F-E37649F7E9C0}"/>
              </a:ext>
            </a:extLst>
          </p:cNvPr>
          <p:cNvSpPr>
            <a:spLocks noGrp="1"/>
          </p:cNvSpPr>
          <p:nvPr>
            <p:ph type="sldNum" sz="quarter" idx="12"/>
          </p:nvPr>
        </p:nvSpPr>
        <p:spPr/>
        <p:txBody>
          <a:bodyPr/>
          <a:lstStyle/>
          <a:p>
            <a:fld id="{956FD943-6D90-4B00-A69F-9AB9CE3206A3}" type="slidenum">
              <a:rPr lang="fr-FR" smtClean="0"/>
              <a:t>9</a:t>
            </a:fld>
            <a:endParaRPr lang="fr-FR"/>
          </a:p>
        </p:txBody>
      </p:sp>
      <p:sp>
        <p:nvSpPr>
          <p:cNvPr id="6" name="Espace réservé du contenu 2">
            <a:extLst>
              <a:ext uri="{FF2B5EF4-FFF2-40B4-BE49-F238E27FC236}">
                <a16:creationId xmlns:a16="http://schemas.microsoft.com/office/drawing/2014/main" id="{6226FEC5-EB85-450F-ADC9-DBCDAD482BD2}"/>
              </a:ext>
            </a:extLst>
          </p:cNvPr>
          <p:cNvSpPr txBox="1">
            <a:spLocks/>
          </p:cNvSpPr>
          <p:nvPr/>
        </p:nvSpPr>
        <p:spPr>
          <a:xfrm>
            <a:off x="6096000" y="954541"/>
            <a:ext cx="5756633" cy="5220013"/>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2"/>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800" kern="1200">
                <a:solidFill>
                  <a:schemeClr val="tx2"/>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SzPct val="80000"/>
              <a:buFont typeface="Wingdings" panose="05000000000000000000" pitchFamily="2" charset="2"/>
              <a:buChar char="q"/>
              <a:defRPr sz="1400" kern="1200">
                <a:solidFill>
                  <a:schemeClr val="tx2"/>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q"/>
            </a:pPr>
            <a:r>
              <a:rPr lang="fr-FR" b="1" dirty="0"/>
              <a:t> Compétences à acquisition longue</a:t>
            </a:r>
          </a:p>
          <a:p>
            <a:pPr>
              <a:buFont typeface="Wingdings" panose="05000000000000000000" pitchFamily="2" charset="2"/>
              <a:buChar char="q"/>
            </a:pPr>
            <a:endParaRPr lang="fr-FR" b="1" dirty="0"/>
          </a:p>
          <a:p>
            <a:pPr>
              <a:buFont typeface="Wingdings" panose="05000000000000000000" pitchFamily="2" charset="2"/>
              <a:buChar char="q"/>
            </a:pPr>
            <a:r>
              <a:rPr lang="fr-FR" dirty="0"/>
              <a:t> </a:t>
            </a:r>
            <a:r>
              <a:rPr lang="fr-FR" sz="1800" b="0" i="0" u="none" strike="noStrike" baseline="0" dirty="0">
                <a:latin typeface="Arial" panose="020B0604020202020204" pitchFamily="34" charset="0"/>
              </a:rPr>
              <a:t>S'approprier le fonctionnement d'un système pluritechnologique</a:t>
            </a:r>
          </a:p>
          <a:p>
            <a:pPr lvl="1"/>
            <a:r>
              <a:rPr lang="fr-FR" sz="1600" dirty="0">
                <a:latin typeface="Arial" panose="020B0604020202020204" pitchFamily="34" charset="0"/>
              </a:rPr>
              <a:t> Chaines d’énergie et d’information</a:t>
            </a:r>
          </a:p>
          <a:p>
            <a:pPr>
              <a:buFont typeface="Wingdings" panose="05000000000000000000" pitchFamily="2" charset="2"/>
              <a:buChar char="q"/>
            </a:pPr>
            <a:r>
              <a:rPr lang="fr-FR" b="0" i="0" u="none" strike="noStrike" baseline="0" dirty="0">
                <a:latin typeface="Arial" panose="020B0604020202020204" pitchFamily="34" charset="0"/>
              </a:rPr>
              <a:t> Proposer et justifier un protocole expérimental</a:t>
            </a:r>
            <a:r>
              <a:rPr lang="fr-FR" dirty="0"/>
              <a:t>	</a:t>
            </a:r>
          </a:p>
          <a:p>
            <a:pPr lvl="1"/>
            <a:r>
              <a:rPr lang="fr-FR" dirty="0"/>
              <a:t> Modèles de comportement du système	</a:t>
            </a:r>
          </a:p>
          <a:p>
            <a:pPr lvl="1"/>
            <a:r>
              <a:rPr lang="fr-FR" dirty="0"/>
              <a:t> Protocoles expérimentaux</a:t>
            </a:r>
          </a:p>
          <a:p>
            <a:pPr>
              <a:buFont typeface="Wingdings" panose="05000000000000000000" pitchFamily="2" charset="2"/>
              <a:buChar char="q"/>
            </a:pPr>
            <a:r>
              <a:rPr lang="fr-FR" dirty="0"/>
              <a:t> Mettre en œuvre une communication</a:t>
            </a:r>
          </a:p>
        </p:txBody>
      </p:sp>
    </p:spTree>
    <p:extLst>
      <p:ext uri="{BB962C8B-B14F-4D97-AF65-F5344CB8AC3E}">
        <p14:creationId xmlns:p14="http://schemas.microsoft.com/office/powerpoint/2010/main" val="159322661"/>
      </p:ext>
    </p:extLst>
  </p:cSld>
  <p:clrMapOvr>
    <a:masterClrMapping/>
  </p:clrMapOvr>
</p:sld>
</file>

<file path=ppt/theme/theme1.xml><?xml version="1.0" encoding="utf-8"?>
<a:theme xmlns:a="http://schemas.openxmlformats.org/drawingml/2006/main" name="Rétrospective">
  <a:themeElements>
    <a:clrScheme name="Emines - Fellow">
      <a:dk1>
        <a:srgbClr val="000000"/>
      </a:dk1>
      <a:lt1>
        <a:sysClr val="window" lastClr="FFFFFF"/>
      </a:lt1>
      <a:dk2>
        <a:srgbClr val="4D402D"/>
      </a:dk2>
      <a:lt2>
        <a:srgbClr val="7E924A"/>
      </a:lt2>
      <a:accent1>
        <a:srgbClr val="7B3421"/>
      </a:accent1>
      <a:accent2>
        <a:srgbClr val="DE8657"/>
      </a:accent2>
      <a:accent3>
        <a:srgbClr val="FFBF9F"/>
      </a:accent3>
      <a:accent4>
        <a:srgbClr val="62553E"/>
      </a:accent4>
      <a:accent5>
        <a:srgbClr val="ABA091"/>
      </a:accent5>
      <a:accent6>
        <a:srgbClr val="94A088"/>
      </a:accent6>
      <a:hlink>
        <a:srgbClr val="3B8DC4"/>
      </a:hlink>
      <a:folHlink>
        <a:srgbClr val="A4CEE6"/>
      </a:folHlink>
    </a:clrScheme>
    <a:fontScheme name="Rétrospectiv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étrospective">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Rétrospective</Template>
  <TotalTime>28584</TotalTime>
  <Words>1681</Words>
  <Application>Microsoft Office PowerPoint</Application>
  <PresentationFormat>Grand écran</PresentationFormat>
  <Paragraphs>216</Paragraphs>
  <Slides>16</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16</vt:i4>
      </vt:variant>
    </vt:vector>
  </HeadingPairs>
  <TitlesOfParts>
    <vt:vector size="21" baseType="lpstr">
      <vt:lpstr>Arial</vt:lpstr>
      <vt:lpstr>Calibri</vt:lpstr>
      <vt:lpstr>Calibri Light</vt:lpstr>
      <vt:lpstr>Wingdings</vt:lpstr>
      <vt:lpstr>Rétrospective</vt:lpstr>
      <vt:lpstr>Education Fellow UM6P</vt:lpstr>
      <vt:lpstr>Travaux Pratiques – Objectifs</vt:lpstr>
      <vt:lpstr>Travaux Pratiques – Contraintes</vt:lpstr>
      <vt:lpstr>Travaux Pratiques</vt:lpstr>
      <vt:lpstr>Positionnement des TP</vt:lpstr>
      <vt:lpstr>Les TPs en ilots - Principe</vt:lpstr>
      <vt:lpstr>Les TPs en ilots – Rôles</vt:lpstr>
      <vt:lpstr>Les TPs en ilots – Rôles</vt:lpstr>
      <vt:lpstr>Les TPs en ilots – Exemple</vt:lpstr>
      <vt:lpstr>Les TPs en ilots – Exemple – Quels systèmes utiliser ?</vt:lpstr>
      <vt:lpstr>Les TPs en ilots – Exemple – Objectif du TP</vt:lpstr>
      <vt:lpstr>Les TPs en ilots – Exemple – Évaluation </vt:lpstr>
      <vt:lpstr>Les TPs en ilots –  Sujets</vt:lpstr>
      <vt:lpstr>Quelles autres méthodes pour réaliser des TP </vt:lpstr>
      <vt:lpstr>Restitutions et évaluation</vt:lpstr>
      <vt:lpstr>Et vous… à quoi avez-vous pensé pour vos dossiers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Xavier Pessoles</dc:creator>
  <cp:lastModifiedBy>Xavier PESSOLES</cp:lastModifiedBy>
  <cp:revision>182</cp:revision>
  <cp:lastPrinted>2020-10-13T13:06:43Z</cp:lastPrinted>
  <dcterms:created xsi:type="dcterms:W3CDTF">2020-07-07T20:56:13Z</dcterms:created>
  <dcterms:modified xsi:type="dcterms:W3CDTF">2023-01-30T09:25:59Z</dcterms:modified>
</cp:coreProperties>
</file>

<file path=docProps/thumbnail.jpeg>
</file>